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24" r:id="rId4"/>
  </p:sldMasterIdLst>
  <p:notesMasterIdLst>
    <p:notesMasterId r:id="rId29"/>
  </p:notesMasterIdLst>
  <p:handoutMasterIdLst>
    <p:handoutMasterId r:id="rId30"/>
  </p:handoutMasterIdLst>
  <p:sldIdLst>
    <p:sldId id="257" r:id="rId5"/>
    <p:sldId id="258" r:id="rId6"/>
    <p:sldId id="263" r:id="rId7"/>
    <p:sldId id="288" r:id="rId8"/>
    <p:sldId id="333" r:id="rId9"/>
    <p:sldId id="337" r:id="rId10"/>
    <p:sldId id="358" r:id="rId11"/>
    <p:sldId id="291" r:id="rId12"/>
    <p:sldId id="309" r:id="rId13"/>
    <p:sldId id="328" r:id="rId14"/>
    <p:sldId id="335" r:id="rId15"/>
    <p:sldId id="327" r:id="rId16"/>
    <p:sldId id="308" r:id="rId17"/>
    <p:sldId id="359" r:id="rId18"/>
    <p:sldId id="360" r:id="rId19"/>
    <p:sldId id="361" r:id="rId20"/>
    <p:sldId id="362" r:id="rId21"/>
    <p:sldId id="363" r:id="rId22"/>
    <p:sldId id="364" r:id="rId23"/>
    <p:sldId id="281" r:id="rId24"/>
    <p:sldId id="329" r:id="rId25"/>
    <p:sldId id="261" r:id="rId26"/>
    <p:sldId id="317" r:id="rId27"/>
    <p:sldId id="315" r:id="rId2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84748"/>
    <a:srgbClr val="18A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91921" autoAdjust="0"/>
  </p:normalViewPr>
  <p:slideViewPr>
    <p:cSldViewPr>
      <p:cViewPr varScale="1">
        <p:scale>
          <a:sx n="68" d="100"/>
          <a:sy n="68" d="100"/>
        </p:scale>
        <p:origin x="612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C77B6E-DE49-40C9-8898-04B4D3D44B33}" type="doc">
      <dgm:prSet loTypeId="urn:microsoft.com/office/officeart/2011/layout/HexagonRadial" loCatId="cycle" qsTypeId="urn:microsoft.com/office/officeart/2005/8/quickstyle/3d5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29832B0B-48BB-4047-9E08-C17084E58E54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One Stop Solution</a:t>
          </a:r>
        </a:p>
      </dgm:t>
    </dgm:pt>
    <dgm:pt modelId="{0D0BB3EF-1AC4-481B-A4D5-4DE7CCAB451C}" type="parTrans" cxnId="{310C544E-99D0-4CA5-A87F-7B9C42DE6A57}">
      <dgm:prSet/>
      <dgm:spPr/>
      <dgm:t>
        <a:bodyPr/>
        <a:lstStyle/>
        <a:p>
          <a:endParaRPr lang="en-US"/>
        </a:p>
      </dgm:t>
    </dgm:pt>
    <dgm:pt modelId="{6F3A34C3-AA8B-484D-9477-1260AE41CEC1}" type="sibTrans" cxnId="{310C544E-99D0-4CA5-A87F-7B9C42DE6A57}">
      <dgm:prSet/>
      <dgm:spPr/>
      <dgm:t>
        <a:bodyPr/>
        <a:lstStyle/>
        <a:p>
          <a:endParaRPr lang="en-US"/>
        </a:p>
      </dgm:t>
    </dgm:pt>
    <dgm:pt modelId="{C3149003-B852-4440-A7E1-68E1E60472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Environmental Consultancy</a:t>
          </a:r>
        </a:p>
      </dgm:t>
    </dgm:pt>
    <dgm:pt modelId="{21CCFDCE-AA74-42D2-BCB6-E8D19FA46DA0}" type="parTrans" cxnId="{15E3C94A-DBA4-41AD-99E6-1140D6C525A9}">
      <dgm:prSet/>
      <dgm:spPr/>
      <dgm:t>
        <a:bodyPr/>
        <a:lstStyle/>
        <a:p>
          <a:endParaRPr lang="en-US"/>
        </a:p>
      </dgm:t>
    </dgm:pt>
    <dgm:pt modelId="{847F59DD-8382-4400-8169-E8BB6B54E4D9}" type="sibTrans" cxnId="{15E3C94A-DBA4-41AD-99E6-1140D6C525A9}">
      <dgm:prSet/>
      <dgm:spPr/>
      <dgm:t>
        <a:bodyPr/>
        <a:lstStyle/>
        <a:p>
          <a:endParaRPr lang="en-US"/>
        </a:p>
      </dgm:t>
    </dgm:pt>
    <dgm:pt modelId="{5AB64E25-2C70-4878-A234-E3020AE7C149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/>
            <a:t>Environmental Monitoring Services</a:t>
          </a:r>
        </a:p>
      </dgm:t>
    </dgm:pt>
    <dgm:pt modelId="{0CB24BB3-8983-49BA-B8C2-AE04684A8BA1}" type="parTrans" cxnId="{0D054A15-936D-4D87-928B-A3F45FC6AA6B}">
      <dgm:prSet/>
      <dgm:spPr/>
      <dgm:t>
        <a:bodyPr/>
        <a:lstStyle/>
        <a:p>
          <a:endParaRPr lang="en-US"/>
        </a:p>
      </dgm:t>
    </dgm:pt>
    <dgm:pt modelId="{8B8C73AA-E7A2-4449-BE67-8DB7E0C27F5C}" type="sibTrans" cxnId="{0D054A15-936D-4D87-928B-A3F45FC6AA6B}">
      <dgm:prSet/>
      <dgm:spPr/>
      <dgm:t>
        <a:bodyPr/>
        <a:lstStyle/>
        <a:p>
          <a:endParaRPr lang="en-US"/>
        </a:p>
      </dgm:t>
    </dgm:pt>
    <dgm:pt modelId="{240ABF0D-B0B2-41CB-B792-251F4FD27F6F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/>
            <a:t>Water and Wastewater Analysis</a:t>
          </a:r>
        </a:p>
      </dgm:t>
    </dgm:pt>
    <dgm:pt modelId="{1A27B75F-36FF-461D-A90F-952C232A3EF7}" type="parTrans" cxnId="{24380309-1D25-4C9D-B43E-1733C624ACEF}">
      <dgm:prSet/>
      <dgm:spPr/>
      <dgm:t>
        <a:bodyPr/>
        <a:lstStyle/>
        <a:p>
          <a:endParaRPr lang="en-US"/>
        </a:p>
      </dgm:t>
    </dgm:pt>
    <dgm:pt modelId="{832374B7-7DC6-4C72-9F22-9B093B03558E}" type="sibTrans" cxnId="{24380309-1D25-4C9D-B43E-1733C624ACEF}">
      <dgm:prSet/>
      <dgm:spPr/>
      <dgm:t>
        <a:bodyPr/>
        <a:lstStyle/>
        <a:p>
          <a:endParaRPr lang="en-US"/>
        </a:p>
      </dgm:t>
    </dgm:pt>
    <dgm:pt modelId="{BB1ABFF6-B8B6-48BB-9219-EFDF34758A3B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Environmental Audits</a:t>
          </a:r>
        </a:p>
      </dgm:t>
    </dgm:pt>
    <dgm:pt modelId="{ACC59AFB-7415-4474-B891-A0460664C350}" type="parTrans" cxnId="{A8CAB4D3-FE50-40B3-B3F1-85082018F794}">
      <dgm:prSet/>
      <dgm:spPr/>
      <dgm:t>
        <a:bodyPr/>
        <a:lstStyle/>
        <a:p>
          <a:endParaRPr lang="en-US"/>
        </a:p>
      </dgm:t>
    </dgm:pt>
    <dgm:pt modelId="{94B5E1C4-D4EF-42DE-A8BF-EFA92FB097F3}" type="sibTrans" cxnId="{A8CAB4D3-FE50-40B3-B3F1-85082018F794}">
      <dgm:prSet/>
      <dgm:spPr/>
      <dgm:t>
        <a:bodyPr/>
        <a:lstStyle/>
        <a:p>
          <a:endParaRPr lang="en-US"/>
        </a:p>
      </dgm:t>
    </dgm:pt>
    <dgm:pt modelId="{761D3CF5-DB48-4253-9A3F-44E047494B1B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/>
            <a:t>EC/EIA</a:t>
          </a:r>
        </a:p>
      </dgm:t>
    </dgm:pt>
    <dgm:pt modelId="{72461368-EC28-4C60-9348-1942D89DFF27}" type="parTrans" cxnId="{1E8511D4-84EE-4464-AE30-9A42E623E999}">
      <dgm:prSet/>
      <dgm:spPr/>
      <dgm:t>
        <a:bodyPr/>
        <a:lstStyle/>
        <a:p>
          <a:endParaRPr lang="en-US"/>
        </a:p>
      </dgm:t>
    </dgm:pt>
    <dgm:pt modelId="{99A15080-5884-41FB-8FC3-AA9D7AEE0E1F}" type="sibTrans" cxnId="{1E8511D4-84EE-4464-AE30-9A42E623E999}">
      <dgm:prSet/>
      <dgm:spPr/>
      <dgm:t>
        <a:bodyPr/>
        <a:lstStyle/>
        <a:p>
          <a:endParaRPr lang="en-US"/>
        </a:p>
      </dgm:t>
    </dgm:pt>
    <dgm:pt modelId="{5A66B0ED-C316-4BBA-A3CE-1FD95D0A205A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Enviro</a:t>
          </a:r>
          <a:r>
            <a:rPr lang="en-US" b="1" dirty="0">
              <a:solidFill>
                <a:schemeClr val="bg1"/>
              </a:solidFill>
            </a:rPr>
            <a:t>- Legal Services</a:t>
          </a:r>
        </a:p>
      </dgm:t>
    </dgm:pt>
    <dgm:pt modelId="{5A25FAAD-2A06-47FF-A10B-275357D106A0}" type="parTrans" cxnId="{333895F3-E897-42B6-B63D-19F19B50F05A}">
      <dgm:prSet/>
      <dgm:spPr/>
      <dgm:t>
        <a:bodyPr/>
        <a:lstStyle/>
        <a:p>
          <a:endParaRPr lang="en-US"/>
        </a:p>
      </dgm:t>
    </dgm:pt>
    <dgm:pt modelId="{511B91F4-080E-4DDE-9387-B26ABEFE4E47}" type="sibTrans" cxnId="{333895F3-E897-42B6-B63D-19F19B50F05A}">
      <dgm:prSet/>
      <dgm:spPr/>
      <dgm:t>
        <a:bodyPr/>
        <a:lstStyle/>
        <a:p>
          <a:endParaRPr lang="en-US"/>
        </a:p>
      </dgm:t>
    </dgm:pt>
    <dgm:pt modelId="{A6041937-E510-4EEF-9FC2-37DA2E3E9409}" type="pres">
      <dgm:prSet presAssocID="{B9C77B6E-DE49-40C9-8898-04B4D3D44B3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36A26417-C17D-49C3-B271-E073BBA412CF}" type="pres">
      <dgm:prSet presAssocID="{29832B0B-48BB-4047-9E08-C17084E58E54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IN"/>
        </a:p>
      </dgm:t>
    </dgm:pt>
    <dgm:pt modelId="{40C4591D-2EFF-4ECE-BC64-E8DFF51FC2CC}" type="pres">
      <dgm:prSet presAssocID="{C3149003-B852-4440-A7E1-68E1E6047226}" presName="Accent1" presStyleCnt="0"/>
      <dgm:spPr/>
    </dgm:pt>
    <dgm:pt modelId="{8F751865-9014-47AA-A881-A07E45D86C7C}" type="pres">
      <dgm:prSet presAssocID="{C3149003-B852-4440-A7E1-68E1E6047226}" presName="Accent" presStyleLbl="bgShp" presStyleIdx="0" presStyleCnt="6"/>
      <dgm:spPr/>
    </dgm:pt>
    <dgm:pt modelId="{A6CDA06C-2869-4860-B8F9-55D8CE3D2287}" type="pres">
      <dgm:prSet presAssocID="{C3149003-B852-4440-A7E1-68E1E604722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024B27E-E220-4E26-AD18-9AE623D243CE}" type="pres">
      <dgm:prSet presAssocID="{5AB64E25-2C70-4878-A234-E3020AE7C149}" presName="Accent2" presStyleCnt="0"/>
      <dgm:spPr/>
    </dgm:pt>
    <dgm:pt modelId="{4082C6ED-6592-4D71-AF3F-AFE9B382ADC9}" type="pres">
      <dgm:prSet presAssocID="{5AB64E25-2C70-4878-A234-E3020AE7C149}" presName="Accent" presStyleLbl="bgShp" presStyleIdx="1" presStyleCnt="6"/>
      <dgm:spPr/>
    </dgm:pt>
    <dgm:pt modelId="{BF6CA07D-488D-4EFD-926F-22D1EA0C4338}" type="pres">
      <dgm:prSet presAssocID="{5AB64E25-2C70-4878-A234-E3020AE7C14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8A1A3FA-5510-47C1-94B0-6A8BF18DDBBD}" type="pres">
      <dgm:prSet presAssocID="{240ABF0D-B0B2-41CB-B792-251F4FD27F6F}" presName="Accent3" presStyleCnt="0"/>
      <dgm:spPr/>
    </dgm:pt>
    <dgm:pt modelId="{397BAFBC-8199-4BC4-9450-A0091063E8EB}" type="pres">
      <dgm:prSet presAssocID="{240ABF0D-B0B2-41CB-B792-251F4FD27F6F}" presName="Accent" presStyleLbl="bgShp" presStyleIdx="2" presStyleCnt="6"/>
      <dgm:spPr/>
    </dgm:pt>
    <dgm:pt modelId="{38DF0CCC-1249-49F7-9757-3BC491C40AA8}" type="pres">
      <dgm:prSet presAssocID="{240ABF0D-B0B2-41CB-B792-251F4FD27F6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BE55270-540F-49DB-8E3A-3AE159EA24C4}" type="pres">
      <dgm:prSet presAssocID="{BB1ABFF6-B8B6-48BB-9219-EFDF34758A3B}" presName="Accent4" presStyleCnt="0"/>
      <dgm:spPr/>
    </dgm:pt>
    <dgm:pt modelId="{657B067C-90BD-41F8-B0B2-8DC5529DBE58}" type="pres">
      <dgm:prSet presAssocID="{BB1ABFF6-B8B6-48BB-9219-EFDF34758A3B}" presName="Accent" presStyleLbl="bgShp" presStyleIdx="3" presStyleCnt="6"/>
      <dgm:spPr/>
    </dgm:pt>
    <dgm:pt modelId="{A59AC20E-87B1-4C7B-B78A-37A1AC86B6B3}" type="pres">
      <dgm:prSet presAssocID="{BB1ABFF6-B8B6-48BB-9219-EFDF34758A3B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A2A5A32-DD3C-4307-AA2D-F245C52A02D8}" type="pres">
      <dgm:prSet presAssocID="{761D3CF5-DB48-4253-9A3F-44E047494B1B}" presName="Accent5" presStyleCnt="0"/>
      <dgm:spPr/>
    </dgm:pt>
    <dgm:pt modelId="{7158730E-B1E8-47FA-ABEB-364C5851F7E5}" type="pres">
      <dgm:prSet presAssocID="{761D3CF5-DB48-4253-9A3F-44E047494B1B}" presName="Accent" presStyleLbl="bgShp" presStyleIdx="4" presStyleCnt="6"/>
      <dgm:spPr/>
    </dgm:pt>
    <dgm:pt modelId="{73550789-9CFE-4D51-A7FF-8689261D36CA}" type="pres">
      <dgm:prSet presAssocID="{761D3CF5-DB48-4253-9A3F-44E047494B1B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033A3FE-44C1-4E1B-A93D-0616559CD221}" type="pres">
      <dgm:prSet presAssocID="{5A66B0ED-C316-4BBA-A3CE-1FD95D0A205A}" presName="Accent6" presStyleCnt="0"/>
      <dgm:spPr/>
    </dgm:pt>
    <dgm:pt modelId="{A838ADD9-25BF-493F-A033-84D002EB681D}" type="pres">
      <dgm:prSet presAssocID="{5A66B0ED-C316-4BBA-A3CE-1FD95D0A205A}" presName="Accent" presStyleLbl="bgShp" presStyleIdx="5" presStyleCnt="6"/>
      <dgm:spPr/>
    </dgm:pt>
    <dgm:pt modelId="{AF269E75-28CA-4F77-B2A7-3D2B8BF74B3C}" type="pres">
      <dgm:prSet presAssocID="{5A66B0ED-C316-4BBA-A3CE-1FD95D0A205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65E14F93-C3DA-4810-87BE-BF1D2A37DE7B}" type="presOf" srcId="{240ABF0D-B0B2-41CB-B792-251F4FD27F6F}" destId="{38DF0CCC-1249-49F7-9757-3BC491C40AA8}" srcOrd="0" destOrd="0" presId="urn:microsoft.com/office/officeart/2011/layout/HexagonRadial"/>
    <dgm:cxn modelId="{F8E69F24-0052-4CEC-BD96-2AAF29E9D177}" type="presOf" srcId="{BB1ABFF6-B8B6-48BB-9219-EFDF34758A3B}" destId="{A59AC20E-87B1-4C7B-B78A-37A1AC86B6B3}" srcOrd="0" destOrd="0" presId="urn:microsoft.com/office/officeart/2011/layout/HexagonRadial"/>
    <dgm:cxn modelId="{24380309-1D25-4C9D-B43E-1733C624ACEF}" srcId="{29832B0B-48BB-4047-9E08-C17084E58E54}" destId="{240ABF0D-B0B2-41CB-B792-251F4FD27F6F}" srcOrd="2" destOrd="0" parTransId="{1A27B75F-36FF-461D-A90F-952C232A3EF7}" sibTransId="{832374B7-7DC6-4C72-9F22-9B093B03558E}"/>
    <dgm:cxn modelId="{BFA4F6B7-48C1-4D64-B175-1CAEFAF5F2C4}" type="presOf" srcId="{B9C77B6E-DE49-40C9-8898-04B4D3D44B33}" destId="{A6041937-E510-4EEF-9FC2-37DA2E3E9409}" srcOrd="0" destOrd="0" presId="urn:microsoft.com/office/officeart/2011/layout/HexagonRadial"/>
    <dgm:cxn modelId="{1FEA69FF-CC17-49E4-A3D8-6E1618DFA0B7}" type="presOf" srcId="{5AB64E25-2C70-4878-A234-E3020AE7C149}" destId="{BF6CA07D-488D-4EFD-926F-22D1EA0C4338}" srcOrd="0" destOrd="0" presId="urn:microsoft.com/office/officeart/2011/layout/HexagonRadial"/>
    <dgm:cxn modelId="{15E3C94A-DBA4-41AD-99E6-1140D6C525A9}" srcId="{29832B0B-48BB-4047-9E08-C17084E58E54}" destId="{C3149003-B852-4440-A7E1-68E1E6047226}" srcOrd="0" destOrd="0" parTransId="{21CCFDCE-AA74-42D2-BCB6-E8D19FA46DA0}" sibTransId="{847F59DD-8382-4400-8169-E8BB6B54E4D9}"/>
    <dgm:cxn modelId="{A8CAB4D3-FE50-40B3-B3F1-85082018F794}" srcId="{29832B0B-48BB-4047-9E08-C17084E58E54}" destId="{BB1ABFF6-B8B6-48BB-9219-EFDF34758A3B}" srcOrd="3" destOrd="0" parTransId="{ACC59AFB-7415-4474-B891-A0460664C350}" sibTransId="{94B5E1C4-D4EF-42DE-A8BF-EFA92FB097F3}"/>
    <dgm:cxn modelId="{B9BF61BC-C00B-4B2A-9F41-CCCDD4577CA8}" type="presOf" srcId="{5A66B0ED-C316-4BBA-A3CE-1FD95D0A205A}" destId="{AF269E75-28CA-4F77-B2A7-3D2B8BF74B3C}" srcOrd="0" destOrd="0" presId="urn:microsoft.com/office/officeart/2011/layout/HexagonRadial"/>
    <dgm:cxn modelId="{333895F3-E897-42B6-B63D-19F19B50F05A}" srcId="{29832B0B-48BB-4047-9E08-C17084E58E54}" destId="{5A66B0ED-C316-4BBA-A3CE-1FD95D0A205A}" srcOrd="5" destOrd="0" parTransId="{5A25FAAD-2A06-47FF-A10B-275357D106A0}" sibTransId="{511B91F4-080E-4DDE-9387-B26ABEFE4E47}"/>
    <dgm:cxn modelId="{310C544E-99D0-4CA5-A87F-7B9C42DE6A57}" srcId="{B9C77B6E-DE49-40C9-8898-04B4D3D44B33}" destId="{29832B0B-48BB-4047-9E08-C17084E58E54}" srcOrd="0" destOrd="0" parTransId="{0D0BB3EF-1AC4-481B-A4D5-4DE7CCAB451C}" sibTransId="{6F3A34C3-AA8B-484D-9477-1260AE41CEC1}"/>
    <dgm:cxn modelId="{0D054A15-936D-4D87-928B-A3F45FC6AA6B}" srcId="{29832B0B-48BB-4047-9E08-C17084E58E54}" destId="{5AB64E25-2C70-4878-A234-E3020AE7C149}" srcOrd="1" destOrd="0" parTransId="{0CB24BB3-8983-49BA-B8C2-AE04684A8BA1}" sibTransId="{8B8C73AA-E7A2-4449-BE67-8DB7E0C27F5C}"/>
    <dgm:cxn modelId="{1E8511D4-84EE-4464-AE30-9A42E623E999}" srcId="{29832B0B-48BB-4047-9E08-C17084E58E54}" destId="{761D3CF5-DB48-4253-9A3F-44E047494B1B}" srcOrd="4" destOrd="0" parTransId="{72461368-EC28-4C60-9348-1942D89DFF27}" sibTransId="{99A15080-5884-41FB-8FC3-AA9D7AEE0E1F}"/>
    <dgm:cxn modelId="{F9392B32-3CFC-4EEF-B512-424BA6AB3CC9}" type="presOf" srcId="{C3149003-B852-4440-A7E1-68E1E6047226}" destId="{A6CDA06C-2869-4860-B8F9-55D8CE3D2287}" srcOrd="0" destOrd="0" presId="urn:microsoft.com/office/officeart/2011/layout/HexagonRadial"/>
    <dgm:cxn modelId="{8D488B9A-EE34-4E59-9A2F-9D945BDBC934}" type="presOf" srcId="{761D3CF5-DB48-4253-9A3F-44E047494B1B}" destId="{73550789-9CFE-4D51-A7FF-8689261D36CA}" srcOrd="0" destOrd="0" presId="urn:microsoft.com/office/officeart/2011/layout/HexagonRadial"/>
    <dgm:cxn modelId="{A2D6F382-1A62-405C-8251-9D708139958E}" type="presOf" srcId="{29832B0B-48BB-4047-9E08-C17084E58E54}" destId="{36A26417-C17D-49C3-B271-E073BBA412CF}" srcOrd="0" destOrd="0" presId="urn:microsoft.com/office/officeart/2011/layout/HexagonRadial"/>
    <dgm:cxn modelId="{1EADDDEA-36FF-44A7-934F-77CB8CFB5273}" type="presParOf" srcId="{A6041937-E510-4EEF-9FC2-37DA2E3E9409}" destId="{36A26417-C17D-49C3-B271-E073BBA412CF}" srcOrd="0" destOrd="0" presId="urn:microsoft.com/office/officeart/2011/layout/HexagonRadial"/>
    <dgm:cxn modelId="{C0532156-8815-4DED-9EA6-780C57451108}" type="presParOf" srcId="{A6041937-E510-4EEF-9FC2-37DA2E3E9409}" destId="{40C4591D-2EFF-4ECE-BC64-E8DFF51FC2CC}" srcOrd="1" destOrd="0" presId="urn:microsoft.com/office/officeart/2011/layout/HexagonRadial"/>
    <dgm:cxn modelId="{C218D24A-4DFC-49D8-8D08-0DACA593B33C}" type="presParOf" srcId="{40C4591D-2EFF-4ECE-BC64-E8DFF51FC2CC}" destId="{8F751865-9014-47AA-A881-A07E45D86C7C}" srcOrd="0" destOrd="0" presId="urn:microsoft.com/office/officeart/2011/layout/HexagonRadial"/>
    <dgm:cxn modelId="{7BFE3C5D-98AC-46EF-84D8-8968F32DED7F}" type="presParOf" srcId="{A6041937-E510-4EEF-9FC2-37DA2E3E9409}" destId="{A6CDA06C-2869-4860-B8F9-55D8CE3D2287}" srcOrd="2" destOrd="0" presId="urn:microsoft.com/office/officeart/2011/layout/HexagonRadial"/>
    <dgm:cxn modelId="{CE53A1C7-3721-4B5B-9513-7245B4E789F0}" type="presParOf" srcId="{A6041937-E510-4EEF-9FC2-37DA2E3E9409}" destId="{5024B27E-E220-4E26-AD18-9AE623D243CE}" srcOrd="3" destOrd="0" presId="urn:microsoft.com/office/officeart/2011/layout/HexagonRadial"/>
    <dgm:cxn modelId="{AFBECE36-C4F4-4A20-9597-8F5123F3B692}" type="presParOf" srcId="{5024B27E-E220-4E26-AD18-9AE623D243CE}" destId="{4082C6ED-6592-4D71-AF3F-AFE9B382ADC9}" srcOrd="0" destOrd="0" presId="urn:microsoft.com/office/officeart/2011/layout/HexagonRadial"/>
    <dgm:cxn modelId="{A829502D-E306-414B-84FE-1A98AB6F4402}" type="presParOf" srcId="{A6041937-E510-4EEF-9FC2-37DA2E3E9409}" destId="{BF6CA07D-488D-4EFD-926F-22D1EA0C4338}" srcOrd="4" destOrd="0" presId="urn:microsoft.com/office/officeart/2011/layout/HexagonRadial"/>
    <dgm:cxn modelId="{C2280CBD-DD68-414D-8E71-0EB9D23A6755}" type="presParOf" srcId="{A6041937-E510-4EEF-9FC2-37DA2E3E9409}" destId="{E8A1A3FA-5510-47C1-94B0-6A8BF18DDBBD}" srcOrd="5" destOrd="0" presId="urn:microsoft.com/office/officeart/2011/layout/HexagonRadial"/>
    <dgm:cxn modelId="{F668A727-ABE6-43FF-97C7-696D4B5EC4DD}" type="presParOf" srcId="{E8A1A3FA-5510-47C1-94B0-6A8BF18DDBBD}" destId="{397BAFBC-8199-4BC4-9450-A0091063E8EB}" srcOrd="0" destOrd="0" presId="urn:microsoft.com/office/officeart/2011/layout/HexagonRadial"/>
    <dgm:cxn modelId="{B9B5A9EA-FDDE-4A44-90C5-FD989088F426}" type="presParOf" srcId="{A6041937-E510-4EEF-9FC2-37DA2E3E9409}" destId="{38DF0CCC-1249-49F7-9757-3BC491C40AA8}" srcOrd="6" destOrd="0" presId="urn:microsoft.com/office/officeart/2011/layout/HexagonRadial"/>
    <dgm:cxn modelId="{26F760FF-F141-48B6-9066-1F9218C64F5A}" type="presParOf" srcId="{A6041937-E510-4EEF-9FC2-37DA2E3E9409}" destId="{2BE55270-540F-49DB-8E3A-3AE159EA24C4}" srcOrd="7" destOrd="0" presId="urn:microsoft.com/office/officeart/2011/layout/HexagonRadial"/>
    <dgm:cxn modelId="{324EC419-7E1A-4F5F-A6C3-0EC99C5367A4}" type="presParOf" srcId="{2BE55270-540F-49DB-8E3A-3AE159EA24C4}" destId="{657B067C-90BD-41F8-B0B2-8DC5529DBE58}" srcOrd="0" destOrd="0" presId="urn:microsoft.com/office/officeart/2011/layout/HexagonRadial"/>
    <dgm:cxn modelId="{B40697A0-E63B-4237-AE28-CC5ACF00A4BB}" type="presParOf" srcId="{A6041937-E510-4EEF-9FC2-37DA2E3E9409}" destId="{A59AC20E-87B1-4C7B-B78A-37A1AC86B6B3}" srcOrd="8" destOrd="0" presId="urn:microsoft.com/office/officeart/2011/layout/HexagonRadial"/>
    <dgm:cxn modelId="{572E214E-12B5-4B59-815E-D80C61E17DFD}" type="presParOf" srcId="{A6041937-E510-4EEF-9FC2-37DA2E3E9409}" destId="{3A2A5A32-DD3C-4307-AA2D-F245C52A02D8}" srcOrd="9" destOrd="0" presId="urn:microsoft.com/office/officeart/2011/layout/HexagonRadial"/>
    <dgm:cxn modelId="{C40C1AF1-1F44-41A3-86DF-13CAA7CBCD8F}" type="presParOf" srcId="{3A2A5A32-DD3C-4307-AA2D-F245C52A02D8}" destId="{7158730E-B1E8-47FA-ABEB-364C5851F7E5}" srcOrd="0" destOrd="0" presId="urn:microsoft.com/office/officeart/2011/layout/HexagonRadial"/>
    <dgm:cxn modelId="{0604F8D1-C841-4046-A2B1-FEB153B6BD2D}" type="presParOf" srcId="{A6041937-E510-4EEF-9FC2-37DA2E3E9409}" destId="{73550789-9CFE-4D51-A7FF-8689261D36CA}" srcOrd="10" destOrd="0" presId="urn:microsoft.com/office/officeart/2011/layout/HexagonRadial"/>
    <dgm:cxn modelId="{FC2A14AB-A473-4819-A9B7-94E77A048E15}" type="presParOf" srcId="{A6041937-E510-4EEF-9FC2-37DA2E3E9409}" destId="{1033A3FE-44C1-4E1B-A93D-0616559CD221}" srcOrd="11" destOrd="0" presId="urn:microsoft.com/office/officeart/2011/layout/HexagonRadial"/>
    <dgm:cxn modelId="{BA6BCF54-C275-483B-8D53-0507626096E4}" type="presParOf" srcId="{1033A3FE-44C1-4E1B-A93D-0616559CD221}" destId="{A838ADD9-25BF-493F-A033-84D002EB681D}" srcOrd="0" destOrd="0" presId="urn:microsoft.com/office/officeart/2011/layout/HexagonRadial"/>
    <dgm:cxn modelId="{C3C0A02E-CE5B-48DF-BC28-48FB16E152C0}" type="presParOf" srcId="{A6041937-E510-4EEF-9FC2-37DA2E3E9409}" destId="{AF269E75-28CA-4F77-B2A7-3D2B8BF74B3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26417-C17D-49C3-B271-E073BBA412CF}">
      <dsp:nvSpPr>
        <dsp:cNvPr id="0" name=""/>
        <dsp:cNvSpPr/>
      </dsp:nvSpPr>
      <dsp:spPr>
        <a:xfrm>
          <a:off x="2952041" y="1747606"/>
          <a:ext cx="2221284" cy="1921500"/>
        </a:xfrm>
        <a:prstGeom prst="hexagon">
          <a:avLst>
            <a:gd name="adj" fmla="val 28570"/>
            <a:gd name="vf" fmla="val 115470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One Stop Solution</a:t>
          </a:r>
        </a:p>
      </dsp:txBody>
      <dsp:txXfrm>
        <a:off x="3320139" y="2066025"/>
        <a:ext cx="1485088" cy="1284662"/>
      </dsp:txXfrm>
    </dsp:sp>
    <dsp:sp modelId="{4082C6ED-6592-4D71-AF3F-AFE9B382ADC9}">
      <dsp:nvSpPr>
        <dsp:cNvPr id="0" name=""/>
        <dsp:cNvSpPr/>
      </dsp:nvSpPr>
      <dsp:spPr>
        <a:xfrm>
          <a:off x="4342991" y="828298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DA06C-2869-4860-B8F9-55D8CE3D2287}">
      <dsp:nvSpPr>
        <dsp:cNvPr id="0" name=""/>
        <dsp:cNvSpPr/>
      </dsp:nvSpPr>
      <dsp:spPr>
        <a:xfrm>
          <a:off x="3156653" y="0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rgbClr val="00206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Environmental Consultancy</a:t>
          </a:r>
        </a:p>
      </dsp:txBody>
      <dsp:txXfrm>
        <a:off x="3458320" y="260977"/>
        <a:ext cx="1216992" cy="1052842"/>
      </dsp:txXfrm>
    </dsp:sp>
    <dsp:sp modelId="{397BAFBC-8199-4BC4-9450-A0091063E8EB}">
      <dsp:nvSpPr>
        <dsp:cNvPr id="0" name=""/>
        <dsp:cNvSpPr/>
      </dsp:nvSpPr>
      <dsp:spPr>
        <a:xfrm>
          <a:off x="5321100" y="2178278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CA07D-488D-4EFD-926F-22D1EA0C4338}">
      <dsp:nvSpPr>
        <dsp:cNvPr id="0" name=""/>
        <dsp:cNvSpPr/>
      </dsp:nvSpPr>
      <dsp:spPr>
        <a:xfrm>
          <a:off x="4826104" y="968605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Environmental Monitoring Services</a:t>
          </a:r>
        </a:p>
      </dsp:txBody>
      <dsp:txXfrm>
        <a:off x="5127771" y="1229582"/>
        <a:ext cx="1216992" cy="1052842"/>
      </dsp:txXfrm>
    </dsp:sp>
    <dsp:sp modelId="{657B067C-90BD-41F8-B0B2-8DC5529DBE58}">
      <dsp:nvSpPr>
        <dsp:cNvPr id="0" name=""/>
        <dsp:cNvSpPr/>
      </dsp:nvSpPr>
      <dsp:spPr>
        <a:xfrm>
          <a:off x="4641643" y="3702152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F0CCC-1249-49F7-9757-3BC491C40AA8}">
      <dsp:nvSpPr>
        <dsp:cNvPr id="0" name=""/>
        <dsp:cNvSpPr/>
      </dsp:nvSpPr>
      <dsp:spPr>
        <a:xfrm>
          <a:off x="4826104" y="2872770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rgbClr val="00B0F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Water and Wastewater Analysis</a:t>
          </a:r>
        </a:p>
      </dsp:txBody>
      <dsp:txXfrm>
        <a:off x="5127771" y="3133747"/>
        <a:ext cx="1216992" cy="1052842"/>
      </dsp:txXfrm>
    </dsp:sp>
    <dsp:sp modelId="{7158730E-B1E8-47FA-ABEB-364C5851F7E5}">
      <dsp:nvSpPr>
        <dsp:cNvPr id="0" name=""/>
        <dsp:cNvSpPr/>
      </dsp:nvSpPr>
      <dsp:spPr>
        <a:xfrm>
          <a:off x="2956174" y="3860336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9AC20E-87B1-4C7B-B78A-37A1AC86B6B3}">
      <dsp:nvSpPr>
        <dsp:cNvPr id="0" name=""/>
        <dsp:cNvSpPr/>
      </dsp:nvSpPr>
      <dsp:spPr>
        <a:xfrm>
          <a:off x="3156653" y="3842459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Environmental Audits</a:t>
          </a:r>
        </a:p>
      </dsp:txBody>
      <dsp:txXfrm>
        <a:off x="3458320" y="4103436"/>
        <a:ext cx="1216992" cy="1052842"/>
      </dsp:txXfrm>
    </dsp:sp>
    <dsp:sp modelId="{A838ADD9-25BF-493F-A033-84D002EB681D}">
      <dsp:nvSpPr>
        <dsp:cNvPr id="0" name=""/>
        <dsp:cNvSpPr/>
      </dsp:nvSpPr>
      <dsp:spPr>
        <a:xfrm>
          <a:off x="1962047" y="2510898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50789-9CFE-4D51-A7FF-8689261D36CA}">
      <dsp:nvSpPr>
        <dsp:cNvPr id="0" name=""/>
        <dsp:cNvSpPr/>
      </dsp:nvSpPr>
      <dsp:spPr>
        <a:xfrm>
          <a:off x="1479452" y="2873854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EC/EIA</a:t>
          </a:r>
        </a:p>
      </dsp:txBody>
      <dsp:txXfrm>
        <a:off x="1781119" y="3134831"/>
        <a:ext cx="1216992" cy="1052842"/>
      </dsp:txXfrm>
    </dsp:sp>
    <dsp:sp modelId="{AF269E75-28CA-4F77-B2A7-3D2B8BF74B3C}">
      <dsp:nvSpPr>
        <dsp:cNvPr id="0" name=""/>
        <dsp:cNvSpPr/>
      </dsp:nvSpPr>
      <dsp:spPr>
        <a:xfrm>
          <a:off x="1479452" y="966438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>
              <a:solidFill>
                <a:schemeClr val="bg1"/>
              </a:solidFill>
            </a:rPr>
            <a:t>Enviro</a:t>
          </a:r>
          <a:r>
            <a:rPr lang="en-US" sz="1300" b="1" kern="1200" dirty="0">
              <a:solidFill>
                <a:schemeClr val="bg1"/>
              </a:solidFill>
            </a:rPr>
            <a:t>- Legal Services</a:t>
          </a:r>
        </a:p>
      </dsp:txBody>
      <dsp:txXfrm>
        <a:off x="1781119" y="1227415"/>
        <a:ext cx="1216992" cy="1052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CEC3D-96F7-401F-9673-3EE7F75C9C5B}" type="datetimeFigureOut">
              <a:rPr lang="en-US"/>
              <a:pPr/>
              <a:t>7/7/2021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ED8CD-4E4C-49AC-BDC6-2963BA49E54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2BCF4-D26D-4DAF-9F57-FE1E61FE7935}" type="datetimeFigureOut">
              <a:rPr lang="en-US"/>
              <a:pPr/>
              <a:t>7/7/2021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1549-43BF-425A-AF25-7526201920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675" y="2404534"/>
            <a:ext cx="7764913" cy="1646302"/>
          </a:xfrm>
        </p:spPr>
        <p:txBody>
          <a:bodyPr anchor="b">
            <a:noAutofit/>
          </a:bodyPr>
          <a:lstStyle>
            <a:lvl1pPr algn="r">
              <a:defRPr sz="5398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675" y="4050834"/>
            <a:ext cx="7764913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08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8594429" cy="3403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783" y="3632200"/>
            <a:ext cx="722264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799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3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1931988"/>
            <a:ext cx="8594429" cy="2595460"/>
          </a:xfrm>
        </p:spPr>
        <p:txBody>
          <a:bodyPr anchor="b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47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09600"/>
            <a:ext cx="858596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601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5599" y="609600"/>
            <a:ext cx="130440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159" y="609600"/>
            <a:ext cx="7058311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464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41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2700868"/>
            <a:ext cx="8594429" cy="1826581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37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158" y="2160589"/>
            <a:ext cx="418294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8645" y="2160590"/>
            <a:ext cx="418294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88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570" y="2160983"/>
            <a:ext cx="418453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70" y="2737246"/>
            <a:ext cx="418453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058" y="2160983"/>
            <a:ext cx="4184528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059" y="2737246"/>
            <a:ext cx="418452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35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60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67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498604"/>
            <a:ext cx="3853524" cy="1278466"/>
          </a:xfr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222" y="514925"/>
            <a:ext cx="451236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2777069"/>
            <a:ext cx="385352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93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4800600"/>
            <a:ext cx="859442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158" y="609600"/>
            <a:ext cx="859442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5367338"/>
            <a:ext cx="859442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85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8" y="2160590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57" y="6041363"/>
            <a:ext cx="911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93FC7-9D1A-468B-98DB-D1E8D74418D9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158" y="6041363"/>
            <a:ext cx="629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426" y="6041363"/>
            <a:ext cx="68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9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  <p:sldLayoutId id="2147484836" r:id="rId12"/>
    <p:sldLayoutId id="2147484837" r:id="rId13"/>
    <p:sldLayoutId id="2147484838" r:id="rId14"/>
    <p:sldLayoutId id="2147484839" r:id="rId15"/>
    <p:sldLayoutId id="2147484840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476672"/>
            <a:ext cx="3895682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260648"/>
            <a:ext cx="766885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64" y="260648"/>
            <a:ext cx="11665296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Certification &amp; Accreditations</a:t>
            </a:r>
            <a:endParaRPr lang="en-IN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1069576"/>
            <a:ext cx="3816424" cy="5788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208" y="1065082"/>
            <a:ext cx="3848847" cy="5747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216" y="1052506"/>
            <a:ext cx="3684401" cy="580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72" y="332656"/>
            <a:ext cx="11449272" cy="864096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Certification &amp; Accreditations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846996"/>
              </p:ext>
            </p:extLst>
          </p:nvPr>
        </p:nvGraphicFramePr>
        <p:xfrm>
          <a:off x="30163" y="1181100"/>
          <a:ext cx="4059237" cy="56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Acrobat Document" r:id="rId3" imgW="5393880" imgH="7617240" progId="Acrobat.Document.11">
                  <p:embed/>
                </p:oleObj>
              </mc:Choice>
              <mc:Fallback>
                <p:oleObj name="Acrobat Document" r:id="rId3" imgW="5393880" imgH="7617240" progId="Acrobat.Document.11">
                  <p:embed/>
                  <p:pic>
                    <p:nvPicPr>
                      <p:cNvPr id="0" name="Picture 1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3" y="1181100"/>
                        <a:ext cx="4059237" cy="567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7907825"/>
              </p:ext>
            </p:extLst>
          </p:nvPr>
        </p:nvGraphicFramePr>
        <p:xfrm>
          <a:off x="4080272" y="1131371"/>
          <a:ext cx="3997325" cy="5726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Acrobat Document" r:id="rId5" imgW="5258160" imgH="7110720" progId="Acrobat.Document.11">
                  <p:embed/>
                </p:oleObj>
              </mc:Choice>
              <mc:Fallback>
                <p:oleObj name="Acrobat Document" r:id="rId5" imgW="5258160" imgH="7110720" progId="Acrobat.Document.11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0272" y="1131371"/>
                        <a:ext cx="3997325" cy="57266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361134"/>
              </p:ext>
            </p:extLst>
          </p:nvPr>
        </p:nvGraphicFramePr>
        <p:xfrm>
          <a:off x="8077597" y="1108128"/>
          <a:ext cx="4039397" cy="5749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" name="Acrobat Document" r:id="rId7" imgW="5258160" imgH="7110720" progId="Acrobat.Document.11">
                  <p:embed/>
                </p:oleObj>
              </mc:Choice>
              <mc:Fallback>
                <p:oleObj name="Acrobat Document" r:id="rId7" imgW="5258160" imgH="7110720" progId="Acrobat.Document.11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597" y="1108128"/>
                        <a:ext cx="4039397" cy="57498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70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560" y="260648"/>
            <a:ext cx="11665296" cy="864096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Reporting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24" y="272901"/>
            <a:ext cx="5688632" cy="6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9796" y="332656"/>
            <a:ext cx="10873208" cy="864096"/>
          </a:xfrm>
          <a:prstGeom prst="rect">
            <a:avLst/>
          </a:prstGeom>
        </p:spPr>
        <p:txBody>
          <a:bodyPr/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Work Experience </a:t>
            </a:r>
            <a:r>
              <a:rPr lang="en-IN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IN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13 years (Since 2008)</a:t>
            </a:r>
            <a:endParaRPr lang="en-IN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693812" y="1052736"/>
            <a:ext cx="10729192" cy="5472608"/>
          </a:xfrm>
          <a:prstGeom prst="rect">
            <a:avLst/>
          </a:prstGeom>
        </p:spPr>
        <p:txBody>
          <a:bodyPr>
            <a:normAutofit/>
          </a:bodyPr>
          <a:lstStyle>
            <a:lvl1pPr marL="228531" indent="-182825" algn="l" defTabSz="914126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19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06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99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301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79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53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9776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9952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9943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19934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49925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 flipH="1">
            <a:off x="696056" y="1196752"/>
            <a:ext cx="4750312" cy="504056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Western Railways</a:t>
            </a:r>
          </a:p>
          <a:p>
            <a:pPr algn="just">
              <a:lnSpc>
                <a:spcPct val="110000"/>
              </a:lnSpc>
            </a:pP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Northern Railways</a:t>
            </a:r>
          </a:p>
          <a:p>
            <a:pPr algn="just">
              <a:lnSpc>
                <a:spcPct val="110000"/>
              </a:lnSpc>
            </a:pP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Airport Authority of India</a:t>
            </a:r>
          </a:p>
          <a:p>
            <a:pPr algn="just">
              <a:lnSpc>
                <a:spcPct val="110000"/>
              </a:lnSpc>
            </a:pP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Coal India Limited</a:t>
            </a:r>
          </a:p>
          <a:p>
            <a:pPr algn="just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NPCIL – Kota</a:t>
            </a:r>
          </a:p>
          <a:p>
            <a:pPr algn="just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NSPCL </a:t>
            </a: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Bhilai</a:t>
            </a:r>
            <a:endParaRPr 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Central Pollution Control Board</a:t>
            </a:r>
          </a:p>
          <a:p>
            <a:pPr algn="just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Rajasthan State Pollution Control Board</a:t>
            </a:r>
            <a:endParaRPr lang="en-IN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Gujarat Mineral Development Corporation Limited – All sites </a:t>
            </a:r>
            <a:r>
              <a:rPr lang="en-IN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Gujarat</a:t>
            </a:r>
          </a:p>
          <a:p>
            <a:pPr algn="just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Gujarat State Electricity Corporation Limited  - All sites </a:t>
            </a: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Gujarat</a:t>
            </a:r>
          </a:p>
          <a:p>
            <a:pPr algn="just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National Marine Development Corporation</a:t>
            </a:r>
          </a:p>
          <a:p>
            <a:pPr algn="just">
              <a:lnSpc>
                <a:spcPct val="110000"/>
              </a:lnSpc>
            </a:pPr>
            <a:endParaRPr 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endParaRPr lang="en-IN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endParaRPr lang="en-IN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46368" y="1069036"/>
            <a:ext cx="5400572" cy="531229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en-IN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 </a:t>
            </a: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&amp; T ECC</a:t>
            </a:r>
          </a:p>
          <a:p>
            <a:pPr algn="just">
              <a:lnSpc>
                <a:spcPct val="110000"/>
              </a:lnSpc>
            </a:pPr>
            <a:r>
              <a:rPr lang="en-IN" sz="18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Arvind</a:t>
            </a: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Limited</a:t>
            </a:r>
          </a:p>
          <a:p>
            <a:pPr algn="just">
              <a:lnSpc>
                <a:spcPct val="110000"/>
              </a:lnSpc>
            </a:pP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Oil &amp; Natural Gas Corporation</a:t>
            </a:r>
          </a:p>
          <a:p>
            <a:pPr algn="just">
              <a:lnSpc>
                <a:spcPct val="110000"/>
              </a:lnSpc>
            </a:pP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Indian Oil Corporation Limited</a:t>
            </a:r>
          </a:p>
          <a:p>
            <a:pPr algn="just">
              <a:lnSpc>
                <a:spcPct val="110000"/>
              </a:lnSpc>
            </a:pPr>
            <a:r>
              <a:rPr lang="en-IN" sz="18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Adani</a:t>
            </a: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Ltd.</a:t>
            </a:r>
          </a:p>
          <a:p>
            <a:pPr algn="just">
              <a:lnSpc>
                <a:spcPct val="110000"/>
              </a:lnSpc>
            </a:pPr>
            <a:r>
              <a:rPr lang="en-IN" sz="1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Alang</a:t>
            </a:r>
            <a:r>
              <a:rPr lang="en-IN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Ship Recycling Yards</a:t>
            </a:r>
          </a:p>
          <a:p>
            <a:pPr algn="just">
              <a:lnSpc>
                <a:spcPct val="110000"/>
              </a:lnSpc>
            </a:pPr>
            <a:r>
              <a:rPr lang="en-I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Hindustan Copper Ltd</a:t>
            </a:r>
            <a:r>
              <a:rPr lang="en-IN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Chhabra</a:t>
            </a: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Thermal Power Plant</a:t>
            </a:r>
          </a:p>
          <a:p>
            <a:pPr algn="just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 K Cement Ltd.</a:t>
            </a:r>
          </a:p>
          <a:p>
            <a:pPr algn="just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Torrent Power Ltd.</a:t>
            </a:r>
          </a:p>
          <a:p>
            <a:pPr algn="just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 &amp; G Ltd.</a:t>
            </a:r>
          </a:p>
          <a:p>
            <a:pPr algn="just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Rail Wheel Plant</a:t>
            </a:r>
          </a:p>
          <a:p>
            <a:pPr algn="just">
              <a:lnSpc>
                <a:spcPct val="110000"/>
              </a:lnSpc>
            </a:pPr>
            <a:endParaRPr lang="en-IN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1924" y="1988840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i-IN" dirty="0"/>
          </a:p>
          <a:p>
            <a:endParaRPr lang="en-US" dirty="0" smtClean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14092" y="260648"/>
            <a:ext cx="225246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GGMPL Sector Wise Clientele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589361"/>
              </p:ext>
            </p:extLst>
          </p:nvPr>
        </p:nvGraphicFramePr>
        <p:xfrm>
          <a:off x="3286100" y="1412776"/>
          <a:ext cx="4968551" cy="41044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3609"/>
                <a:gridCol w="4434942"/>
              </a:tblGrid>
              <a:tr h="373133"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POWER PLANT 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GSECL - </a:t>
                      </a:r>
                      <a:r>
                        <a:rPr lang="en-US" sz="1100" dirty="0" err="1">
                          <a:effectLst/>
                        </a:rPr>
                        <a:t>Wanakbori</a:t>
                      </a:r>
                      <a:r>
                        <a:rPr lang="en-US" sz="1100" dirty="0">
                          <a:effectLst/>
                        </a:rPr>
                        <a:t> Thermal Power Station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GSECL - Gandhinagar Thermal Power Station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GSECL -  Sikka Thermal Power Station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4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GSECL – Ukai Thermal Power Station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5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GSECL – Uran Thermal Power Station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6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Chhabra Thermal Power Plant – Chhabra Rajasthan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7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Akrimota Thermal Power Plant - Akrimota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8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NSPCL, Bhilai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9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NPCIL – HWP, Kota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13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10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Torrent Power Ltd.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52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921345"/>
              </p:ext>
            </p:extLst>
          </p:nvPr>
        </p:nvGraphicFramePr>
        <p:xfrm>
          <a:off x="1341884" y="548680"/>
          <a:ext cx="8280921" cy="5760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2452"/>
                <a:gridCol w="7608469"/>
              </a:tblGrid>
              <a:tr h="411474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COAL MINES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CMPDI - Bilaspur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CMPDI - Ranchi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CMPDI - Bhuwneshwar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Gujarat Mineral Development Corporation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POLLUTION CONTROL BOARDS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Central Pollution Control Board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Rajasthan State Pollution Control Board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OIL &amp; GAS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Indian Oil Corporation Limited (IOCL)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Hindustan Petroleum Corporation Limited (HPCL)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ONGC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Sunpetrochemicals Pvt.Ltd.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1474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Reliance Industries Ltd. 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40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140392"/>
              </p:ext>
            </p:extLst>
          </p:nvPr>
        </p:nvGraphicFramePr>
        <p:xfrm>
          <a:off x="621804" y="620690"/>
          <a:ext cx="9433047" cy="5688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366"/>
                <a:gridCol w="8933681"/>
              </a:tblGrid>
              <a:tr h="37924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STEEL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Hindustan Copper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Indian Steel Corporation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INDIAN RAILWAYS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Northern Railway – New Delhi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Western Railway – Sabarmati, Ahmedabad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Rail Wheel Plant  - Bela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CONSTRUCTION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 &amp; T ECC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Adani Infra India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ITD Cementation India Pvt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Bilaspur Pathrali Roads Pvt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Black &amp; Veatch Private Limited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4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AIRPORT AUTHORITY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792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Airport Authority of India - Ahmedabad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75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4066906"/>
              </p:ext>
            </p:extLst>
          </p:nvPr>
        </p:nvGraphicFramePr>
        <p:xfrm>
          <a:off x="1341884" y="548680"/>
          <a:ext cx="8136903" cy="4680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6276"/>
                <a:gridCol w="7580627"/>
              </a:tblGrid>
              <a:tr h="477605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CEMENT CLIENTS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9945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 K White Cement Ltd. - Gotan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08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Udaipur Cement Ltd. - Udaipur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08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IOCL - Chittorgarh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08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 Ltd.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08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 K Lakshmi Cement - Sirohi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0235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PHARMACEUTICAL CLIENTS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99451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Torrent Pharmaceuticals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08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Amneal Pharmaceuticals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083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Cadilla Pharmaceuticals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1279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Arysta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Lifesciences</a:t>
                      </a:r>
                      <a:r>
                        <a:rPr lang="en-US" sz="1100" dirty="0">
                          <a:effectLst/>
                        </a:rPr>
                        <a:t> Pvt Ltd.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09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614584"/>
              </p:ext>
            </p:extLst>
          </p:nvPr>
        </p:nvGraphicFramePr>
        <p:xfrm>
          <a:off x="1197868" y="476671"/>
          <a:ext cx="7920880" cy="5616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747"/>
                <a:gridCol w="7536133"/>
              </a:tblGrid>
              <a:tr h="324036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FMCG CLIENTS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P&amp;G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Hindustan Unilever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Bharat Foods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Hyfun Foods Pvt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Roquette Riddhi Siddhi India Pvt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 K Proteins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ENGINEERING CLIENTS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Endurance Technologies Pvt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Mitsui Chemicals India Pvt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3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Suprajit Engineering Pvt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4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Seamak Hi Tech Products LLP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5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Lubi Industries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6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Duke Plasto Technique Pvt. Ltd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036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7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Arvind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6085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8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Gunnebo</a:t>
                      </a:r>
                      <a:r>
                        <a:rPr lang="en-US" sz="1100" dirty="0">
                          <a:effectLst/>
                        </a:rPr>
                        <a:t> India Pvt Ltd.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10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850392"/>
              </p:ext>
            </p:extLst>
          </p:nvPr>
        </p:nvGraphicFramePr>
        <p:xfrm>
          <a:off x="1701923" y="764702"/>
          <a:ext cx="7632848" cy="34563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066"/>
                <a:gridCol w="7206782"/>
              </a:tblGrid>
              <a:tr h="381735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OTHERS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5124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MKCI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24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2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Jay Bharat Maruti India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24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3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TATA Consultancy Services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24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4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RITES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24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5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Sintex Industries Ltd.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244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6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Silvassa</a:t>
                      </a:r>
                      <a:r>
                        <a:rPr lang="en-US" sz="1100" dirty="0">
                          <a:effectLst/>
                        </a:rPr>
                        <a:t> Municipal Corporation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"/>
            <a:ext cx="15608112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067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" y="62280"/>
            <a:ext cx="2900440" cy="112567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34172" y="812115"/>
            <a:ext cx="4104456" cy="751687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Who We Are…</a:t>
            </a:r>
            <a:endParaRPr lang="en-IN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3772" y="1700808"/>
            <a:ext cx="11270480" cy="4716639"/>
          </a:xfrm>
        </p:spPr>
        <p:txBody>
          <a:bodyPr>
            <a:noAutofit/>
          </a:bodyPr>
          <a:lstStyle/>
          <a:p>
            <a:pPr algn="just"/>
            <a:r>
              <a:rPr lang="en-IN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are Environmental Consultants and Engineers with a fully functional state of the art laboratory based in Ahmedabad.</a:t>
            </a:r>
          </a:p>
          <a:p>
            <a:pPr marL="0" indent="0" algn="just">
              <a:buNone/>
            </a:pPr>
            <a:endParaRPr lang="en-IN"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 provide a comprehensive range of monitoring, consultancy and training services for clients whose activities impact upon natural systems or have the potential to pollute the environment.</a:t>
            </a:r>
          </a:p>
          <a:p>
            <a:pPr marL="0" indent="0" algn="just">
              <a:buNone/>
            </a:pP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The company comprises of a group of dynamic and well experienced chemical engineers, environmental engineers and a wide variety of staff from other fields to form a qualitative work force.</a:t>
            </a:r>
            <a:endParaRPr lang="en-IN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en-IN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Go Green Mechanisms Pvt. Ltd. is registered with the </a:t>
            </a:r>
            <a:r>
              <a:rPr lang="en-IN" sz="16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Gujarat Pollution Control Board (GPCB) </a:t>
            </a:r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 the Environmental Audit Scheme - Schedule II. </a:t>
            </a:r>
          </a:p>
          <a:p>
            <a:pPr marL="0" indent="0" algn="just">
              <a:buNone/>
            </a:pPr>
            <a:endParaRPr lang="en-IN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IN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Our laboratory is recognized by as an Environmental Laboratory. It is certified under </a:t>
            </a:r>
            <a:r>
              <a:rPr lang="en-IN" sz="1600" b="1" dirty="0" err="1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MoEF</a:t>
            </a:r>
            <a:r>
              <a:rPr lang="en-IN" sz="1600" b="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(Ministry of Environment and Forests)ISO 9001:2008 </a:t>
            </a:r>
            <a:r>
              <a:rPr lang="en-IN" sz="16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IN" sz="1600" b="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OHSAS 18001:2007</a:t>
            </a:r>
            <a:r>
              <a:rPr lang="en-IN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 The laboratory is also accredited by </a:t>
            </a:r>
            <a:r>
              <a:rPr lang="en-IN" sz="1600" b="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NABL</a:t>
            </a:r>
            <a:r>
              <a:rPr lang="en-IN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 </a:t>
            </a:r>
            <a:r>
              <a:rPr lang="en-IN" sz="1600" b="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ISO/IEC 17025:2017 with over 400 parameters in NABL scope.</a:t>
            </a:r>
          </a:p>
          <a:p>
            <a:endParaRPr lang="en-IN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8108" y="5805264"/>
            <a:ext cx="5472608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Esteemed Clients…</a:t>
            </a:r>
            <a:endParaRPr lang="en-IN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620689"/>
            <a:ext cx="1015312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3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560" y="260648"/>
            <a:ext cx="11665296" cy="864096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Value Addition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1409D8-3CAC-4939-995D-5CD504447B0B}"/>
              </a:ext>
            </a:extLst>
          </p:cNvPr>
          <p:cNvSpPr txBox="1"/>
          <p:nvPr/>
        </p:nvSpPr>
        <p:spPr>
          <a:xfrm>
            <a:off x="268560" y="1556792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a nutshell, we offers three things: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 Relevancy. 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 Quantified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Value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 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Competent Services at affordable pricings.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8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7" y="452718"/>
            <a:ext cx="8490309" cy="1400530"/>
          </a:xfrm>
        </p:spPr>
        <p:txBody>
          <a:bodyPr/>
          <a:lstStyle/>
          <a:p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Presence</a:t>
            </a:r>
            <a:endParaRPr lang="en-IN" sz="400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7908" y="1886848"/>
            <a:ext cx="894421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 office &amp; Lab: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Dayal Estate I National Highway No.8,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APMC Market Gate-1(Deen Dayal Grain Market, Bareja), Bareja, Jetalpur, Dist: Ahmedabad-382426</a:t>
            </a:r>
          </a:p>
          <a:p>
            <a:pPr marL="0" indent="0">
              <a:buNone/>
            </a:pPr>
            <a:endParaRPr lang="en-US" sz="18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Details: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Email: amit@gogreenmechanisms.com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 No. - 9727056865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4" y="2924944"/>
            <a:ext cx="4686482" cy="34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332655"/>
            <a:ext cx="5760640" cy="3143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0" y="3723838"/>
            <a:ext cx="5647154" cy="31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520" y="2348880"/>
            <a:ext cx="9872948" cy="1356360"/>
          </a:xfrm>
        </p:spPr>
        <p:txBody>
          <a:bodyPr>
            <a:noAutofit/>
          </a:bodyPr>
          <a:lstStyle/>
          <a:p>
            <a:pPr algn="ctr"/>
            <a:r>
              <a:rPr lang="en-US" sz="9600" dirty="0"/>
              <a:t>THANK YOU !</a:t>
            </a:r>
            <a:endParaRPr lang="en-IN" sz="96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95520" y="4149080"/>
            <a:ext cx="9872948" cy="810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We look forward to working with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626" y="332656"/>
            <a:ext cx="3710736" cy="14401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95520" y="5085184"/>
            <a:ext cx="98729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- Team Go Green Mechanisms Pvt. Ltd.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1276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977" y="208455"/>
            <a:ext cx="9173243" cy="140053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Our 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Testing Capabilities</a:t>
            </a:r>
            <a:endParaRPr lang="en-IN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75977" y="908720"/>
            <a:ext cx="10369152" cy="5591944"/>
          </a:xfrm>
        </p:spPr>
        <p:txBody>
          <a:bodyPr>
            <a:noAutofit/>
          </a:bodyPr>
          <a:lstStyle/>
          <a:p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Ambient Air Quality Monitoring </a:t>
            </a:r>
          </a:p>
          <a:p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Stack </a:t>
            </a:r>
            <a:r>
              <a:rPr lang="en-IN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Emission Monitoring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Ionic Impurities Analysis</a:t>
            </a:r>
            <a:endParaRPr lang="en-IN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Indoor Air Quality Monitoring</a:t>
            </a:r>
          </a:p>
          <a:p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Meteorological Monitoring</a:t>
            </a:r>
          </a:p>
          <a:p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Workplace Monitoring (Form No. 37)</a:t>
            </a:r>
          </a:p>
          <a:p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Water &amp; Waste Water Sampling and Analysis</a:t>
            </a:r>
          </a:p>
          <a:p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Noise Monitoring</a:t>
            </a:r>
          </a:p>
          <a:p>
            <a:r>
              <a:rPr lang="en-IN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Post </a:t>
            </a:r>
            <a:r>
              <a:rPr lang="en-IN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EC </a:t>
            </a:r>
            <a:r>
              <a:rPr lang="en-IN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Monitoring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Dioxins &amp; Furans Monitoring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VOC Monitoring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Soil Analysis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Solid Waste Analysis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Illumination Survey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Ventilation Survey</a:t>
            </a:r>
          </a:p>
          <a:p>
            <a:endParaRPr lang="en-US"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endParaRPr lang="en-IN" sz="17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07004097"/>
              </p:ext>
            </p:extLst>
          </p:nvPr>
        </p:nvGraphicFramePr>
        <p:xfrm>
          <a:off x="4510236" y="692696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4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7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25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75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25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23" y="1103043"/>
            <a:ext cx="5400600" cy="49735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14" y="1103043"/>
            <a:ext cx="6214664" cy="4973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423" y="325694"/>
            <a:ext cx="1154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Our Environmental Consulting Capabilities…</a:t>
            </a:r>
            <a:endParaRPr lang="en-IN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110" y="6079368"/>
            <a:ext cx="11584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You Manage Your Business, We Manage Your Environment</a:t>
            </a:r>
            <a:endParaRPr lang="en-IN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8" y="1823738"/>
            <a:ext cx="4126554" cy="4760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62" y="221272"/>
            <a:ext cx="3747446" cy="316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62" y="3342826"/>
            <a:ext cx="3411031" cy="3202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893" y="3365440"/>
            <a:ext cx="4291209" cy="32184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389" y="22127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Infrastructure</a:t>
            </a:r>
            <a:endParaRPr lang="en-IN" sz="36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308" y="221272"/>
            <a:ext cx="3954794" cy="31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444" y="2241097"/>
            <a:ext cx="3220597" cy="4248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2241097"/>
            <a:ext cx="5568619" cy="4176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5860" y="404664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Infrastructure</a:t>
            </a:r>
            <a:endParaRPr lang="en-IN" sz="40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3384" y="1268760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ICP-OES</a:t>
            </a:r>
            <a:endParaRPr lang="en-I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t="10867" r="10350"/>
          <a:stretch/>
        </p:blipFill>
        <p:spPr>
          <a:xfrm>
            <a:off x="621804" y="1772816"/>
            <a:ext cx="5040561" cy="4725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804" y="449377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Triple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Quadropole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GC-MSMS</a:t>
            </a:r>
            <a:endParaRPr lang="en-I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4"/>
          <a:stretch/>
        </p:blipFill>
        <p:spPr>
          <a:xfrm>
            <a:off x="6238428" y="1772816"/>
            <a:ext cx="4228126" cy="4725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9312" y="454426"/>
            <a:ext cx="6119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Chromatography with Amperometric Detector</a:t>
            </a:r>
            <a:endParaRPr lang="en-I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950" y="1399527"/>
            <a:ext cx="1172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Proposed Analysis Services for Dyes &amp; Dyestuff Industries</a:t>
            </a:r>
            <a:endParaRPr lang="en-US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50" y="183711"/>
            <a:ext cx="3056057" cy="1186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514" y="2132856"/>
            <a:ext cx="101531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BANNED AMINE TEST BY HPLC/GC/GCMS </a:t>
            </a:r>
            <a:endParaRPr lang="en-I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BANNED </a:t>
            </a:r>
            <a:r>
              <a:rPr lang="en-IN" dirty="0"/>
              <a:t>AMINE TEST BY HPLC FROM EXTRACTED FABRIC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INTERMEDIATE </a:t>
            </a:r>
            <a:r>
              <a:rPr lang="en-IN" dirty="0"/>
              <a:t>TESTING HPLC GC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CHLORIDE </a:t>
            </a:r>
            <a:r>
              <a:rPr lang="en-IN" dirty="0"/>
              <a:t>% OF </a:t>
            </a:r>
            <a:r>
              <a:rPr lang="en-IN" dirty="0" smtClean="0"/>
              <a:t>DYES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SULPHATE </a:t>
            </a:r>
            <a:r>
              <a:rPr lang="en-IN" dirty="0"/>
              <a:t>% OF </a:t>
            </a:r>
            <a:r>
              <a:rPr lang="en-IN" dirty="0" smtClean="0"/>
              <a:t>DYES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NA,K,CA,LI </a:t>
            </a:r>
            <a:r>
              <a:rPr lang="en-IN" dirty="0"/>
              <a:t>% OF DYES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COPPER IN DYES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ASH </a:t>
            </a:r>
            <a:r>
              <a:rPr lang="en-IN" dirty="0"/>
              <a:t>% OF DYES </a:t>
            </a:r>
            <a:endParaRPr lang="en-I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LIQUID </a:t>
            </a:r>
            <a:r>
              <a:rPr lang="en-IN" dirty="0"/>
              <a:t>SPECTRO(DIRECT,ACID,REACTIVE)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TS </a:t>
            </a:r>
            <a:r>
              <a:rPr lang="en-IN" dirty="0"/>
              <a:t>% OF DYES LIQUID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TDS </a:t>
            </a:r>
            <a:r>
              <a:rPr lang="en-IN" dirty="0"/>
              <a:t>OF </a:t>
            </a:r>
            <a:r>
              <a:rPr lang="en-IN" dirty="0" smtClean="0"/>
              <a:t>DYES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CONDUCTIVITY </a:t>
            </a:r>
            <a:r>
              <a:rPr lang="en-IN" dirty="0"/>
              <a:t>OF DYES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SOLUBILITY </a:t>
            </a:r>
            <a:r>
              <a:rPr lang="en-IN" dirty="0"/>
              <a:t>OF DYES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/>
              <a:t>INSOLUBLITY </a:t>
            </a:r>
            <a:r>
              <a:rPr lang="en-IN" dirty="0"/>
              <a:t>OF DYES </a:t>
            </a: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27503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836" y="609754"/>
            <a:ext cx="9872948" cy="73101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Service</a:t>
            </a:r>
            <a:endParaRPr lang="en-IN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836" y="1965960"/>
            <a:ext cx="9870300" cy="3695288"/>
          </a:xfrm>
        </p:spPr>
        <p:txBody>
          <a:bodyPr>
            <a:normAutofit/>
          </a:bodyPr>
          <a:lstStyle/>
          <a:p>
            <a:pPr marL="45706" indent="0" algn="just">
              <a:buNone/>
            </a:pPr>
            <a:r>
              <a:rPr lang="en-IN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IN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Sample Collection at your doorstep</a:t>
            </a:r>
            <a:endParaRPr lang="en-IN" sz="2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06" indent="0" algn="just">
              <a:buNone/>
            </a:pPr>
            <a:r>
              <a:rPr lang="en-US" sz="2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Analysis within 2 days of Sampling</a:t>
            </a:r>
          </a:p>
          <a:p>
            <a:pPr marL="45706" indent="0" algn="just">
              <a:buNone/>
            </a:pPr>
            <a:r>
              <a:rPr lang="en-US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3. Analysis Accuracy</a:t>
            </a:r>
            <a:endParaRPr lang="en-IN" sz="2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06" indent="0" algn="just">
              <a:buNone/>
            </a:pPr>
            <a:r>
              <a:rPr lang="en-IN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4. Frequent Co-ordination</a:t>
            </a:r>
            <a:endParaRPr lang="en-IN" sz="2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06" indent="0" algn="just">
              <a:buNone/>
            </a:pPr>
            <a:r>
              <a:rPr lang="en-US" sz="2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Testing At Best Rate</a:t>
            </a:r>
          </a:p>
          <a:p>
            <a:pPr marL="45706" indent="0" algn="just">
              <a:buNone/>
            </a:pPr>
            <a:r>
              <a:rPr lang="en-US" sz="2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6. Time Commitment</a:t>
            </a:r>
            <a:endParaRPr lang="en-IN" sz="2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06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7F9B8BCC-BF24-4800-92E1-9F891BBB27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CB2C71-1ED8-4540-B003-293B5E75C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AACE6D-8EB6-447A-8DFD-C2C0C52916AC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a4f35948-e619-41b3-aa29-22878b09cfd2"/>
    <ds:schemaRef ds:uri="http://schemas.microsoft.com/office/infopath/2007/PartnerControls"/>
    <ds:schemaRef ds:uri="40262f94-9f35-4ac3-9a90-690165a166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3310</TotalTime>
  <Words>772</Words>
  <Application>Microsoft Office PowerPoint</Application>
  <PresentationFormat>Custom</PresentationFormat>
  <Paragraphs>244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Corbel</vt:lpstr>
      <vt:lpstr>Mangal</vt:lpstr>
      <vt:lpstr>Tahoma</vt:lpstr>
      <vt:lpstr>Times New Roman</vt:lpstr>
      <vt:lpstr>Trebuchet MS</vt:lpstr>
      <vt:lpstr>Verdana</vt:lpstr>
      <vt:lpstr>Wingdings</vt:lpstr>
      <vt:lpstr>Wingdings 3</vt:lpstr>
      <vt:lpstr>Facet</vt:lpstr>
      <vt:lpstr>Acrobat Document</vt:lpstr>
      <vt:lpstr>PowerPoint Presentation</vt:lpstr>
      <vt:lpstr>Who We Are…</vt:lpstr>
      <vt:lpstr>Our Testing Capabilities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Service</vt:lpstr>
      <vt:lpstr>Certification &amp; Accreditations</vt:lpstr>
      <vt:lpstr>Certification &amp; Accreditations</vt:lpstr>
      <vt:lpstr>Reporting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 Addition</vt:lpstr>
      <vt:lpstr>Our Presence</vt:lpstr>
      <vt:lpstr>PowerPoint Presentation</vt:lpstr>
      <vt:lpstr>THANK YOU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SRCHEMIST</dc:creator>
  <cp:lastModifiedBy>Shivani Patel</cp:lastModifiedBy>
  <cp:revision>493</cp:revision>
  <cp:lastPrinted>2017-09-12T11:21:39Z</cp:lastPrinted>
  <dcterms:created xsi:type="dcterms:W3CDTF">2017-03-23T09:32:32Z</dcterms:created>
  <dcterms:modified xsi:type="dcterms:W3CDTF">2021-07-07T10:22:27Z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