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4" r:id="rId4"/>
    <p:sldId id="260" r:id="rId5"/>
    <p:sldId id="262" r:id="rId6"/>
    <p:sldId id="265" r:id="rId7"/>
    <p:sldId id="266" r:id="rId8"/>
    <p:sldId id="268"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3A6"/>
    <a:srgbClr val="46A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75654-E0DF-4102-9AD7-9109A08DF8C0}" type="doc">
      <dgm:prSet loTypeId="urn:microsoft.com/office/officeart/2011/layout/HexagonRadial" loCatId="officeonline" qsTypeId="urn:microsoft.com/office/officeart/2005/8/quickstyle/3d1" qsCatId="3D" csTypeId="urn:microsoft.com/office/officeart/2005/8/colors/colorful2" csCatId="colorful" phldr="1"/>
      <dgm:spPr/>
      <dgm:t>
        <a:bodyPr/>
        <a:lstStyle/>
        <a:p>
          <a:endParaRPr lang="en-IN"/>
        </a:p>
      </dgm:t>
    </dgm:pt>
    <dgm:pt modelId="{629CB0FE-B4CA-4F1F-89D1-EA4B11CA352B}">
      <dgm:prSet phldrT="[Text]" custT="1"/>
      <dgm:spPr/>
      <dgm:t>
        <a:bodyPr/>
        <a:lstStyle/>
        <a:p>
          <a:r>
            <a:rPr lang="en-US" sz="2800" dirty="0"/>
            <a:t>Product Portfolio</a:t>
          </a:r>
          <a:endParaRPr lang="en-IN" sz="2800" dirty="0"/>
        </a:p>
      </dgm:t>
    </dgm:pt>
    <dgm:pt modelId="{F3B92042-95EC-4A68-8640-ADCABC78C75E}" type="parTrans" cxnId="{833BB458-C6D7-4DF1-8BA0-3EF5FF6CD926}">
      <dgm:prSet/>
      <dgm:spPr/>
      <dgm:t>
        <a:bodyPr/>
        <a:lstStyle/>
        <a:p>
          <a:endParaRPr lang="en-IN"/>
        </a:p>
      </dgm:t>
    </dgm:pt>
    <dgm:pt modelId="{B86B81A4-C805-47FE-9A49-D99DD4B30E3D}" type="sibTrans" cxnId="{833BB458-C6D7-4DF1-8BA0-3EF5FF6CD926}">
      <dgm:prSet/>
      <dgm:spPr/>
      <dgm:t>
        <a:bodyPr/>
        <a:lstStyle/>
        <a:p>
          <a:endParaRPr lang="en-IN"/>
        </a:p>
      </dgm:t>
    </dgm:pt>
    <dgm:pt modelId="{DAAC3606-95A7-49A6-81C7-A3076E94F8B2}">
      <dgm:prSet phldrT="[Text]" custT="1"/>
      <dgm:spPr/>
      <dgm:t>
        <a:bodyPr/>
        <a:lstStyle/>
        <a:p>
          <a:r>
            <a:rPr lang="en-US" sz="2000" dirty="0"/>
            <a:t>PT RO</a:t>
          </a:r>
          <a:endParaRPr lang="en-IN" sz="2000" dirty="0"/>
        </a:p>
      </dgm:t>
    </dgm:pt>
    <dgm:pt modelId="{0F44CDE7-1AB3-4BD1-84B1-E76EA6A787EA}" type="parTrans" cxnId="{8DBFB015-E975-4D53-A276-44199E5BFF6B}">
      <dgm:prSet/>
      <dgm:spPr/>
      <dgm:t>
        <a:bodyPr/>
        <a:lstStyle/>
        <a:p>
          <a:endParaRPr lang="en-IN"/>
        </a:p>
      </dgm:t>
    </dgm:pt>
    <dgm:pt modelId="{61B671AC-E9B1-434D-B179-67B8BE7DE261}" type="sibTrans" cxnId="{8DBFB015-E975-4D53-A276-44199E5BFF6B}">
      <dgm:prSet/>
      <dgm:spPr/>
      <dgm:t>
        <a:bodyPr/>
        <a:lstStyle/>
        <a:p>
          <a:endParaRPr lang="en-IN"/>
        </a:p>
      </dgm:t>
    </dgm:pt>
    <dgm:pt modelId="{338F429D-1EA2-4C2B-B2C7-E0EC63426A48}">
      <dgm:prSet phldrT="[Text]" custT="1"/>
      <dgm:spPr>
        <a:solidFill>
          <a:srgbClr val="92D050"/>
        </a:solidFill>
      </dgm:spPr>
      <dgm:t>
        <a:bodyPr/>
        <a:lstStyle/>
        <a:p>
          <a:r>
            <a:rPr lang="en-US" sz="2000" dirty="0"/>
            <a:t>Polyelectrolyte</a:t>
          </a:r>
          <a:endParaRPr lang="en-IN" sz="2000" dirty="0"/>
        </a:p>
      </dgm:t>
    </dgm:pt>
    <dgm:pt modelId="{AEB0A06E-9BAE-4459-A9A1-BA3045DA98AC}" type="parTrans" cxnId="{690CE544-C7A2-45E0-A046-965036EFB304}">
      <dgm:prSet/>
      <dgm:spPr/>
      <dgm:t>
        <a:bodyPr/>
        <a:lstStyle/>
        <a:p>
          <a:endParaRPr lang="en-IN"/>
        </a:p>
      </dgm:t>
    </dgm:pt>
    <dgm:pt modelId="{EA4D2487-285D-4616-8AB5-F495D350140A}" type="sibTrans" cxnId="{690CE544-C7A2-45E0-A046-965036EFB304}">
      <dgm:prSet/>
      <dgm:spPr/>
      <dgm:t>
        <a:bodyPr/>
        <a:lstStyle/>
        <a:p>
          <a:endParaRPr lang="en-IN"/>
        </a:p>
      </dgm:t>
    </dgm:pt>
    <dgm:pt modelId="{4D55CD6D-3002-4B33-801C-934D6B2ABCBA}">
      <dgm:prSet phldrT="[Text]"/>
      <dgm:spPr>
        <a:solidFill>
          <a:schemeClr val="accent6">
            <a:lumMod val="60000"/>
            <a:lumOff val="40000"/>
          </a:schemeClr>
        </a:solidFill>
      </dgm:spPr>
      <dgm:t>
        <a:bodyPr/>
        <a:lstStyle/>
        <a:p>
          <a:r>
            <a:rPr lang="en-US" dirty="0"/>
            <a:t>MEE Antiscalant &amp; Antifoam</a:t>
          </a:r>
          <a:endParaRPr lang="en-IN" dirty="0"/>
        </a:p>
      </dgm:t>
    </dgm:pt>
    <dgm:pt modelId="{42BD3E4E-2DF6-46F9-A2D1-EEA1CF0F8794}" type="parTrans" cxnId="{97825126-1F43-4BE5-A8FC-1ED5B1C7E42A}">
      <dgm:prSet/>
      <dgm:spPr/>
      <dgm:t>
        <a:bodyPr/>
        <a:lstStyle/>
        <a:p>
          <a:endParaRPr lang="en-IN"/>
        </a:p>
      </dgm:t>
    </dgm:pt>
    <dgm:pt modelId="{AF0E9EC7-0C37-445A-8F32-6BB4F425E4BB}" type="sibTrans" cxnId="{97825126-1F43-4BE5-A8FC-1ED5B1C7E42A}">
      <dgm:prSet/>
      <dgm:spPr/>
      <dgm:t>
        <a:bodyPr/>
        <a:lstStyle/>
        <a:p>
          <a:endParaRPr lang="en-IN"/>
        </a:p>
      </dgm:t>
    </dgm:pt>
    <dgm:pt modelId="{81F1D186-1459-4325-B99F-F6A2C78DFFAC}">
      <dgm:prSet phldrT="[Text]"/>
      <dgm:spPr/>
      <dgm:t>
        <a:bodyPr/>
        <a:lstStyle/>
        <a:p>
          <a:r>
            <a:rPr lang="en-US" dirty="0"/>
            <a:t>RO Antiscalant &amp; Cleaning Chemicals</a:t>
          </a:r>
          <a:endParaRPr lang="en-IN" dirty="0"/>
        </a:p>
      </dgm:t>
    </dgm:pt>
    <dgm:pt modelId="{D62E89B1-961B-4E6B-BFE5-13AAD3C19C66}" type="parTrans" cxnId="{87337D69-35BF-4750-AC13-1C8C77C66A4E}">
      <dgm:prSet/>
      <dgm:spPr/>
      <dgm:t>
        <a:bodyPr/>
        <a:lstStyle/>
        <a:p>
          <a:endParaRPr lang="en-IN"/>
        </a:p>
      </dgm:t>
    </dgm:pt>
    <dgm:pt modelId="{775B5896-E27C-4389-95A6-CF6E2939643D}" type="sibTrans" cxnId="{87337D69-35BF-4750-AC13-1C8C77C66A4E}">
      <dgm:prSet/>
      <dgm:spPr/>
      <dgm:t>
        <a:bodyPr/>
        <a:lstStyle/>
        <a:p>
          <a:endParaRPr lang="en-IN"/>
        </a:p>
      </dgm:t>
    </dgm:pt>
    <dgm:pt modelId="{C04F23F4-8E78-4AC5-B1B4-6F735473229A}">
      <dgm:prSet phldrT="[Text]"/>
      <dgm:spPr/>
      <dgm:t>
        <a:bodyPr/>
        <a:lstStyle/>
        <a:p>
          <a:r>
            <a:rPr lang="en-US" dirty="0"/>
            <a:t>Defoamer for Aeration Tank</a:t>
          </a:r>
          <a:endParaRPr lang="en-IN" dirty="0"/>
        </a:p>
      </dgm:t>
    </dgm:pt>
    <dgm:pt modelId="{8304DAB8-D99D-4CE7-805C-E6C9590E5E1C}" type="parTrans" cxnId="{4D40A1D7-9346-4E5C-A615-177424267DFA}">
      <dgm:prSet/>
      <dgm:spPr/>
      <dgm:t>
        <a:bodyPr/>
        <a:lstStyle/>
        <a:p>
          <a:endParaRPr lang="en-IN"/>
        </a:p>
      </dgm:t>
    </dgm:pt>
    <dgm:pt modelId="{3A476166-ED08-46FE-AEFC-9B099A616E13}" type="sibTrans" cxnId="{4D40A1D7-9346-4E5C-A615-177424267DFA}">
      <dgm:prSet/>
      <dgm:spPr/>
      <dgm:t>
        <a:bodyPr/>
        <a:lstStyle/>
        <a:p>
          <a:endParaRPr lang="en-IN"/>
        </a:p>
      </dgm:t>
    </dgm:pt>
    <dgm:pt modelId="{C1A597FC-710E-4ECE-A6B0-F1E0D6EC83FF}">
      <dgm:prSet phldrT="[Text]"/>
      <dgm:spPr>
        <a:solidFill>
          <a:srgbClr val="FF0000"/>
        </a:solidFill>
      </dgm:spPr>
      <dgm:t>
        <a:bodyPr/>
        <a:lstStyle/>
        <a:p>
          <a:r>
            <a:rPr lang="en-IN" dirty="0"/>
            <a:t>Waste heat evaporators </a:t>
          </a:r>
        </a:p>
      </dgm:t>
    </dgm:pt>
    <dgm:pt modelId="{AAEC5D51-0697-470B-AB46-96334D947349}" type="parTrans" cxnId="{23BF8360-C383-4CA2-835A-CEF64B0A98FA}">
      <dgm:prSet/>
      <dgm:spPr/>
      <dgm:t>
        <a:bodyPr/>
        <a:lstStyle/>
        <a:p>
          <a:endParaRPr lang="en-IN"/>
        </a:p>
      </dgm:t>
    </dgm:pt>
    <dgm:pt modelId="{05BB996D-6806-417F-83A2-BD505E020080}" type="sibTrans" cxnId="{23BF8360-C383-4CA2-835A-CEF64B0A98FA}">
      <dgm:prSet/>
      <dgm:spPr/>
      <dgm:t>
        <a:bodyPr/>
        <a:lstStyle/>
        <a:p>
          <a:endParaRPr lang="en-IN"/>
        </a:p>
      </dgm:t>
    </dgm:pt>
    <dgm:pt modelId="{022F2A0F-CFF7-4D6F-9527-023E8B7A9CB4}" type="pres">
      <dgm:prSet presAssocID="{6C875654-E0DF-4102-9AD7-9109A08DF8C0}" presName="Name0" presStyleCnt="0">
        <dgm:presLayoutVars>
          <dgm:chMax val="1"/>
          <dgm:chPref val="1"/>
          <dgm:dir/>
          <dgm:animOne val="branch"/>
          <dgm:animLvl val="lvl"/>
        </dgm:presLayoutVars>
      </dgm:prSet>
      <dgm:spPr/>
    </dgm:pt>
    <dgm:pt modelId="{91167C41-3F6C-4573-AF24-BEFF68274088}" type="pres">
      <dgm:prSet presAssocID="{629CB0FE-B4CA-4F1F-89D1-EA4B11CA352B}" presName="Parent" presStyleLbl="node0" presStyleIdx="0" presStyleCnt="1">
        <dgm:presLayoutVars>
          <dgm:chMax val="6"/>
          <dgm:chPref val="6"/>
        </dgm:presLayoutVars>
      </dgm:prSet>
      <dgm:spPr/>
    </dgm:pt>
    <dgm:pt modelId="{97A06A4F-E47A-4CD9-B0F4-53FFAE55E86A}" type="pres">
      <dgm:prSet presAssocID="{DAAC3606-95A7-49A6-81C7-A3076E94F8B2}" presName="Accent1" presStyleCnt="0"/>
      <dgm:spPr/>
    </dgm:pt>
    <dgm:pt modelId="{87A57061-1B18-4094-9614-DD6FD399F99E}" type="pres">
      <dgm:prSet presAssocID="{DAAC3606-95A7-49A6-81C7-A3076E94F8B2}" presName="Accent" presStyleLbl="bgShp" presStyleIdx="0" presStyleCnt="6"/>
      <dgm:spPr/>
    </dgm:pt>
    <dgm:pt modelId="{1553C984-BB79-4D8A-A68A-47AF3D4369A3}" type="pres">
      <dgm:prSet presAssocID="{DAAC3606-95A7-49A6-81C7-A3076E94F8B2}" presName="Child1" presStyleLbl="node1" presStyleIdx="0" presStyleCnt="6" custScaleX="105011">
        <dgm:presLayoutVars>
          <dgm:chMax val="0"/>
          <dgm:chPref val="0"/>
          <dgm:bulletEnabled val="1"/>
        </dgm:presLayoutVars>
      </dgm:prSet>
      <dgm:spPr/>
    </dgm:pt>
    <dgm:pt modelId="{542C9B2E-5358-47E2-8C0B-B77C1A42FE0A}" type="pres">
      <dgm:prSet presAssocID="{338F429D-1EA2-4C2B-B2C7-E0EC63426A48}" presName="Accent2" presStyleCnt="0"/>
      <dgm:spPr/>
    </dgm:pt>
    <dgm:pt modelId="{8F724989-B5CC-49A5-80BD-7DE2C7CE455F}" type="pres">
      <dgm:prSet presAssocID="{338F429D-1EA2-4C2B-B2C7-E0EC63426A48}" presName="Accent" presStyleLbl="bgShp" presStyleIdx="1" presStyleCnt="6"/>
      <dgm:spPr/>
    </dgm:pt>
    <dgm:pt modelId="{440ED358-EBF6-4ED1-B0E9-EC2B079A9668}" type="pres">
      <dgm:prSet presAssocID="{338F429D-1EA2-4C2B-B2C7-E0EC63426A48}" presName="Child2" presStyleLbl="node1" presStyleIdx="1" presStyleCnt="6" custScaleX="112318" custScaleY="105409" custLinFactNeighborX="1165">
        <dgm:presLayoutVars>
          <dgm:chMax val="0"/>
          <dgm:chPref val="0"/>
          <dgm:bulletEnabled val="1"/>
        </dgm:presLayoutVars>
      </dgm:prSet>
      <dgm:spPr/>
    </dgm:pt>
    <dgm:pt modelId="{CE759484-723C-4FCA-B588-A95F78F7F1DA}" type="pres">
      <dgm:prSet presAssocID="{4D55CD6D-3002-4B33-801C-934D6B2ABCBA}" presName="Accent3" presStyleCnt="0"/>
      <dgm:spPr/>
    </dgm:pt>
    <dgm:pt modelId="{2521B266-8411-4DA2-8478-90679E3BBFB4}" type="pres">
      <dgm:prSet presAssocID="{4D55CD6D-3002-4B33-801C-934D6B2ABCBA}" presName="Accent" presStyleLbl="bgShp" presStyleIdx="2" presStyleCnt="6"/>
      <dgm:spPr/>
    </dgm:pt>
    <dgm:pt modelId="{6109D797-05C3-48B7-A392-4F87E98F204C}" type="pres">
      <dgm:prSet presAssocID="{4D55CD6D-3002-4B33-801C-934D6B2ABCBA}" presName="Child3" presStyleLbl="node1" presStyleIdx="2" presStyleCnt="6">
        <dgm:presLayoutVars>
          <dgm:chMax val="0"/>
          <dgm:chPref val="0"/>
          <dgm:bulletEnabled val="1"/>
        </dgm:presLayoutVars>
      </dgm:prSet>
      <dgm:spPr/>
    </dgm:pt>
    <dgm:pt modelId="{EFA091BD-A226-40E7-A6AF-D4F5456344D2}" type="pres">
      <dgm:prSet presAssocID="{81F1D186-1459-4325-B99F-F6A2C78DFFAC}" presName="Accent4" presStyleCnt="0"/>
      <dgm:spPr/>
    </dgm:pt>
    <dgm:pt modelId="{48BDE9D1-C41B-408D-A753-6842101B63BA}" type="pres">
      <dgm:prSet presAssocID="{81F1D186-1459-4325-B99F-F6A2C78DFFAC}" presName="Accent" presStyleLbl="bgShp" presStyleIdx="3" presStyleCnt="6"/>
      <dgm:spPr/>
    </dgm:pt>
    <dgm:pt modelId="{7435C1F9-9828-4883-B2E5-8C02305BF113}" type="pres">
      <dgm:prSet presAssocID="{81F1D186-1459-4325-B99F-F6A2C78DFFAC}" presName="Child4" presStyleLbl="node1" presStyleIdx="3" presStyleCnt="6">
        <dgm:presLayoutVars>
          <dgm:chMax val="0"/>
          <dgm:chPref val="0"/>
          <dgm:bulletEnabled val="1"/>
        </dgm:presLayoutVars>
      </dgm:prSet>
      <dgm:spPr/>
    </dgm:pt>
    <dgm:pt modelId="{421055F3-53B9-4775-9680-DD00E12AD9C6}" type="pres">
      <dgm:prSet presAssocID="{C04F23F4-8E78-4AC5-B1B4-6F735473229A}" presName="Accent5" presStyleCnt="0"/>
      <dgm:spPr/>
    </dgm:pt>
    <dgm:pt modelId="{72A88FD5-4AEF-4CB3-A961-0739CBCD6A42}" type="pres">
      <dgm:prSet presAssocID="{C04F23F4-8E78-4AC5-B1B4-6F735473229A}" presName="Accent" presStyleLbl="bgShp" presStyleIdx="4" presStyleCnt="6"/>
      <dgm:spPr/>
    </dgm:pt>
    <dgm:pt modelId="{E1DBA19C-2E3F-46CB-AEB6-6D1A906D71F4}" type="pres">
      <dgm:prSet presAssocID="{C04F23F4-8E78-4AC5-B1B4-6F735473229A}" presName="Child5" presStyleLbl="node1" presStyleIdx="4" presStyleCnt="6">
        <dgm:presLayoutVars>
          <dgm:chMax val="0"/>
          <dgm:chPref val="0"/>
          <dgm:bulletEnabled val="1"/>
        </dgm:presLayoutVars>
      </dgm:prSet>
      <dgm:spPr/>
    </dgm:pt>
    <dgm:pt modelId="{AD1E4C8F-38F1-46F5-953A-A3DD2C2B895A}" type="pres">
      <dgm:prSet presAssocID="{C1A597FC-710E-4ECE-A6B0-F1E0D6EC83FF}" presName="Accent6" presStyleCnt="0"/>
      <dgm:spPr/>
    </dgm:pt>
    <dgm:pt modelId="{8D9A4F44-4D4B-4AD0-8D0A-4DB2EB0F5D28}" type="pres">
      <dgm:prSet presAssocID="{C1A597FC-710E-4ECE-A6B0-F1E0D6EC83FF}" presName="Accent" presStyleLbl="bgShp" presStyleIdx="5" presStyleCnt="6"/>
      <dgm:spPr/>
    </dgm:pt>
    <dgm:pt modelId="{B21A3DF6-9B6A-443E-8C54-A7C1B57EA5B6}" type="pres">
      <dgm:prSet presAssocID="{C1A597FC-710E-4ECE-A6B0-F1E0D6EC83FF}" presName="Child6" presStyleLbl="node1" presStyleIdx="5" presStyleCnt="6">
        <dgm:presLayoutVars>
          <dgm:chMax val="0"/>
          <dgm:chPref val="0"/>
          <dgm:bulletEnabled val="1"/>
        </dgm:presLayoutVars>
      </dgm:prSet>
      <dgm:spPr/>
    </dgm:pt>
  </dgm:ptLst>
  <dgm:cxnLst>
    <dgm:cxn modelId="{F9696515-DE69-4305-92BD-9E696EC3B91A}" type="presOf" srcId="{DAAC3606-95A7-49A6-81C7-A3076E94F8B2}" destId="{1553C984-BB79-4D8A-A68A-47AF3D4369A3}" srcOrd="0" destOrd="0" presId="urn:microsoft.com/office/officeart/2011/layout/HexagonRadial"/>
    <dgm:cxn modelId="{8DBFB015-E975-4D53-A276-44199E5BFF6B}" srcId="{629CB0FE-B4CA-4F1F-89D1-EA4B11CA352B}" destId="{DAAC3606-95A7-49A6-81C7-A3076E94F8B2}" srcOrd="0" destOrd="0" parTransId="{0F44CDE7-1AB3-4BD1-84B1-E76EA6A787EA}" sibTransId="{61B671AC-E9B1-434D-B179-67B8BE7DE261}"/>
    <dgm:cxn modelId="{97825126-1F43-4BE5-A8FC-1ED5B1C7E42A}" srcId="{629CB0FE-B4CA-4F1F-89D1-EA4B11CA352B}" destId="{4D55CD6D-3002-4B33-801C-934D6B2ABCBA}" srcOrd="2" destOrd="0" parTransId="{42BD3E4E-2DF6-46F9-A2D1-EEA1CF0F8794}" sibTransId="{AF0E9EC7-0C37-445A-8F32-6BB4F425E4BB}"/>
    <dgm:cxn modelId="{79B0BD5E-7348-4C4D-B862-615F4B85112D}" type="presOf" srcId="{338F429D-1EA2-4C2B-B2C7-E0EC63426A48}" destId="{440ED358-EBF6-4ED1-B0E9-EC2B079A9668}" srcOrd="0" destOrd="0" presId="urn:microsoft.com/office/officeart/2011/layout/HexagonRadial"/>
    <dgm:cxn modelId="{23BF8360-C383-4CA2-835A-CEF64B0A98FA}" srcId="{629CB0FE-B4CA-4F1F-89D1-EA4B11CA352B}" destId="{C1A597FC-710E-4ECE-A6B0-F1E0D6EC83FF}" srcOrd="5" destOrd="0" parTransId="{AAEC5D51-0697-470B-AB46-96334D947349}" sibTransId="{05BB996D-6806-417F-83A2-BD505E020080}"/>
    <dgm:cxn modelId="{690CE544-C7A2-45E0-A046-965036EFB304}" srcId="{629CB0FE-B4CA-4F1F-89D1-EA4B11CA352B}" destId="{338F429D-1EA2-4C2B-B2C7-E0EC63426A48}" srcOrd="1" destOrd="0" parTransId="{AEB0A06E-9BAE-4459-A9A1-BA3045DA98AC}" sibTransId="{EA4D2487-285D-4616-8AB5-F495D350140A}"/>
    <dgm:cxn modelId="{87337D69-35BF-4750-AC13-1C8C77C66A4E}" srcId="{629CB0FE-B4CA-4F1F-89D1-EA4B11CA352B}" destId="{81F1D186-1459-4325-B99F-F6A2C78DFFAC}" srcOrd="3" destOrd="0" parTransId="{D62E89B1-961B-4E6B-BFE5-13AAD3C19C66}" sibTransId="{775B5896-E27C-4389-95A6-CF6E2939643D}"/>
    <dgm:cxn modelId="{355A194D-3B49-4530-9067-BCE21C43920B}" type="presOf" srcId="{629CB0FE-B4CA-4F1F-89D1-EA4B11CA352B}" destId="{91167C41-3F6C-4573-AF24-BEFF68274088}" srcOrd="0" destOrd="0" presId="urn:microsoft.com/office/officeart/2011/layout/HexagonRadial"/>
    <dgm:cxn modelId="{833BB458-C6D7-4DF1-8BA0-3EF5FF6CD926}" srcId="{6C875654-E0DF-4102-9AD7-9109A08DF8C0}" destId="{629CB0FE-B4CA-4F1F-89D1-EA4B11CA352B}" srcOrd="0" destOrd="0" parTransId="{F3B92042-95EC-4A68-8640-ADCABC78C75E}" sibTransId="{B86B81A4-C805-47FE-9A49-D99DD4B30E3D}"/>
    <dgm:cxn modelId="{4B020394-A018-4B18-9F73-3F8FAD6D1362}" type="presOf" srcId="{C1A597FC-710E-4ECE-A6B0-F1E0D6EC83FF}" destId="{B21A3DF6-9B6A-443E-8C54-A7C1B57EA5B6}" srcOrd="0" destOrd="0" presId="urn:microsoft.com/office/officeart/2011/layout/HexagonRadial"/>
    <dgm:cxn modelId="{6F67E09E-959A-49C8-9C20-04793693AD6A}" type="presOf" srcId="{C04F23F4-8E78-4AC5-B1B4-6F735473229A}" destId="{E1DBA19C-2E3F-46CB-AEB6-6D1A906D71F4}" srcOrd="0" destOrd="0" presId="urn:microsoft.com/office/officeart/2011/layout/HexagonRadial"/>
    <dgm:cxn modelId="{1DAF46A6-5F30-4815-88FE-15FDF5C483C9}" type="presOf" srcId="{81F1D186-1459-4325-B99F-F6A2C78DFFAC}" destId="{7435C1F9-9828-4883-B2E5-8C02305BF113}" srcOrd="0" destOrd="0" presId="urn:microsoft.com/office/officeart/2011/layout/HexagonRadial"/>
    <dgm:cxn modelId="{2327B3B6-892A-4B5F-8C08-9A33E6117010}" type="presOf" srcId="{4D55CD6D-3002-4B33-801C-934D6B2ABCBA}" destId="{6109D797-05C3-48B7-A392-4F87E98F204C}" srcOrd="0" destOrd="0" presId="urn:microsoft.com/office/officeart/2011/layout/HexagonRadial"/>
    <dgm:cxn modelId="{4D40A1D7-9346-4E5C-A615-177424267DFA}" srcId="{629CB0FE-B4CA-4F1F-89D1-EA4B11CA352B}" destId="{C04F23F4-8E78-4AC5-B1B4-6F735473229A}" srcOrd="4" destOrd="0" parTransId="{8304DAB8-D99D-4CE7-805C-E6C9590E5E1C}" sibTransId="{3A476166-ED08-46FE-AEFC-9B099A616E13}"/>
    <dgm:cxn modelId="{E3D6EBE9-11E5-4D87-84E9-B1041781FD6A}" type="presOf" srcId="{6C875654-E0DF-4102-9AD7-9109A08DF8C0}" destId="{022F2A0F-CFF7-4D6F-9527-023E8B7A9CB4}" srcOrd="0" destOrd="0" presId="urn:microsoft.com/office/officeart/2011/layout/HexagonRadial"/>
    <dgm:cxn modelId="{6BE1B5D3-3E70-4956-B563-A6E96EE717A1}" type="presParOf" srcId="{022F2A0F-CFF7-4D6F-9527-023E8B7A9CB4}" destId="{91167C41-3F6C-4573-AF24-BEFF68274088}" srcOrd="0" destOrd="0" presId="urn:microsoft.com/office/officeart/2011/layout/HexagonRadial"/>
    <dgm:cxn modelId="{68E7C26D-3BD5-45A9-9A05-BEC8F4A7BEFB}" type="presParOf" srcId="{022F2A0F-CFF7-4D6F-9527-023E8B7A9CB4}" destId="{97A06A4F-E47A-4CD9-B0F4-53FFAE55E86A}" srcOrd="1" destOrd="0" presId="urn:microsoft.com/office/officeart/2011/layout/HexagonRadial"/>
    <dgm:cxn modelId="{E13323A6-EDE1-4D91-A535-B85E84A99B10}" type="presParOf" srcId="{97A06A4F-E47A-4CD9-B0F4-53FFAE55E86A}" destId="{87A57061-1B18-4094-9614-DD6FD399F99E}" srcOrd="0" destOrd="0" presId="urn:microsoft.com/office/officeart/2011/layout/HexagonRadial"/>
    <dgm:cxn modelId="{DCB65668-5D47-4A3C-8F89-6CDBB2CE8A6E}" type="presParOf" srcId="{022F2A0F-CFF7-4D6F-9527-023E8B7A9CB4}" destId="{1553C984-BB79-4D8A-A68A-47AF3D4369A3}" srcOrd="2" destOrd="0" presId="urn:microsoft.com/office/officeart/2011/layout/HexagonRadial"/>
    <dgm:cxn modelId="{A3229502-A56A-4EE6-90E2-088B9C40C03D}" type="presParOf" srcId="{022F2A0F-CFF7-4D6F-9527-023E8B7A9CB4}" destId="{542C9B2E-5358-47E2-8C0B-B77C1A42FE0A}" srcOrd="3" destOrd="0" presId="urn:microsoft.com/office/officeart/2011/layout/HexagonRadial"/>
    <dgm:cxn modelId="{22F2D420-26D2-45C7-BD58-B766EDF9AF15}" type="presParOf" srcId="{542C9B2E-5358-47E2-8C0B-B77C1A42FE0A}" destId="{8F724989-B5CC-49A5-80BD-7DE2C7CE455F}" srcOrd="0" destOrd="0" presId="urn:microsoft.com/office/officeart/2011/layout/HexagonRadial"/>
    <dgm:cxn modelId="{EE3FC791-E691-49A2-BF78-B407A423C9B1}" type="presParOf" srcId="{022F2A0F-CFF7-4D6F-9527-023E8B7A9CB4}" destId="{440ED358-EBF6-4ED1-B0E9-EC2B079A9668}" srcOrd="4" destOrd="0" presId="urn:microsoft.com/office/officeart/2011/layout/HexagonRadial"/>
    <dgm:cxn modelId="{3C62CE27-D882-4FEA-BFFF-4CB16BBA4BA2}" type="presParOf" srcId="{022F2A0F-CFF7-4D6F-9527-023E8B7A9CB4}" destId="{CE759484-723C-4FCA-B588-A95F78F7F1DA}" srcOrd="5" destOrd="0" presId="urn:microsoft.com/office/officeart/2011/layout/HexagonRadial"/>
    <dgm:cxn modelId="{6F9BD8DD-FB66-4AFD-AE15-05BA2BD14829}" type="presParOf" srcId="{CE759484-723C-4FCA-B588-A95F78F7F1DA}" destId="{2521B266-8411-4DA2-8478-90679E3BBFB4}" srcOrd="0" destOrd="0" presId="urn:microsoft.com/office/officeart/2011/layout/HexagonRadial"/>
    <dgm:cxn modelId="{984CA908-0BAE-44A9-9DC2-2DBBA56BD647}" type="presParOf" srcId="{022F2A0F-CFF7-4D6F-9527-023E8B7A9CB4}" destId="{6109D797-05C3-48B7-A392-4F87E98F204C}" srcOrd="6" destOrd="0" presId="urn:microsoft.com/office/officeart/2011/layout/HexagonRadial"/>
    <dgm:cxn modelId="{84D0F090-CA0F-45FC-AF36-51882BCB6369}" type="presParOf" srcId="{022F2A0F-CFF7-4D6F-9527-023E8B7A9CB4}" destId="{EFA091BD-A226-40E7-A6AF-D4F5456344D2}" srcOrd="7" destOrd="0" presId="urn:microsoft.com/office/officeart/2011/layout/HexagonRadial"/>
    <dgm:cxn modelId="{92294A20-06D0-4C66-A7E6-41E67042622D}" type="presParOf" srcId="{EFA091BD-A226-40E7-A6AF-D4F5456344D2}" destId="{48BDE9D1-C41B-408D-A753-6842101B63BA}" srcOrd="0" destOrd="0" presId="urn:microsoft.com/office/officeart/2011/layout/HexagonRadial"/>
    <dgm:cxn modelId="{6E80BE04-201B-40B0-9862-5906188AC22E}" type="presParOf" srcId="{022F2A0F-CFF7-4D6F-9527-023E8B7A9CB4}" destId="{7435C1F9-9828-4883-B2E5-8C02305BF113}" srcOrd="8" destOrd="0" presId="urn:microsoft.com/office/officeart/2011/layout/HexagonRadial"/>
    <dgm:cxn modelId="{C868C54E-9E07-4882-9CDB-259238708A71}" type="presParOf" srcId="{022F2A0F-CFF7-4D6F-9527-023E8B7A9CB4}" destId="{421055F3-53B9-4775-9680-DD00E12AD9C6}" srcOrd="9" destOrd="0" presId="urn:microsoft.com/office/officeart/2011/layout/HexagonRadial"/>
    <dgm:cxn modelId="{6D27F7D2-6E02-4EB9-9697-36ADFA7DDC12}" type="presParOf" srcId="{421055F3-53B9-4775-9680-DD00E12AD9C6}" destId="{72A88FD5-4AEF-4CB3-A961-0739CBCD6A42}" srcOrd="0" destOrd="0" presId="urn:microsoft.com/office/officeart/2011/layout/HexagonRadial"/>
    <dgm:cxn modelId="{95AAA788-2B93-40CC-B275-F9BBB63E0916}" type="presParOf" srcId="{022F2A0F-CFF7-4D6F-9527-023E8B7A9CB4}" destId="{E1DBA19C-2E3F-46CB-AEB6-6D1A906D71F4}" srcOrd="10" destOrd="0" presId="urn:microsoft.com/office/officeart/2011/layout/HexagonRadial"/>
    <dgm:cxn modelId="{913AF029-C56F-4B68-A88B-A3D26A0963AF}" type="presParOf" srcId="{022F2A0F-CFF7-4D6F-9527-023E8B7A9CB4}" destId="{AD1E4C8F-38F1-46F5-953A-A3DD2C2B895A}" srcOrd="11" destOrd="0" presId="urn:microsoft.com/office/officeart/2011/layout/HexagonRadial"/>
    <dgm:cxn modelId="{412834DF-7DD7-47A7-8E7D-4CE154DBEA07}" type="presParOf" srcId="{AD1E4C8F-38F1-46F5-953A-A3DD2C2B895A}" destId="{8D9A4F44-4D4B-4AD0-8D0A-4DB2EB0F5D28}" srcOrd="0" destOrd="0" presId="urn:microsoft.com/office/officeart/2011/layout/HexagonRadial"/>
    <dgm:cxn modelId="{E296EC9B-E950-403A-8207-B890F5E2A76B}" type="presParOf" srcId="{022F2A0F-CFF7-4D6F-9527-023E8B7A9CB4}" destId="{B21A3DF6-9B6A-443E-8C54-A7C1B57EA5B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67C41-3F6C-4573-AF24-BEFF68274088}">
      <dsp:nvSpPr>
        <dsp:cNvPr id="0" name=""/>
        <dsp:cNvSpPr/>
      </dsp:nvSpPr>
      <dsp:spPr>
        <a:xfrm>
          <a:off x="3505077" y="2123064"/>
          <a:ext cx="2698506" cy="2334317"/>
        </a:xfrm>
        <a:prstGeom prst="hexagon">
          <a:avLst>
            <a:gd name="adj" fmla="val 28570"/>
            <a:gd name="vf" fmla="val 11547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Product Portfolio</a:t>
          </a:r>
          <a:endParaRPr lang="en-IN" sz="2800" kern="1200" dirty="0"/>
        </a:p>
      </dsp:txBody>
      <dsp:txXfrm>
        <a:off x="3952257" y="2509893"/>
        <a:ext cx="1804146" cy="1560659"/>
      </dsp:txXfrm>
    </dsp:sp>
    <dsp:sp modelId="{8F724989-B5CC-49A5-80BD-7DE2C7CE455F}">
      <dsp:nvSpPr>
        <dsp:cNvPr id="0" name=""/>
        <dsp:cNvSpPr/>
      </dsp:nvSpPr>
      <dsp:spPr>
        <a:xfrm>
          <a:off x="5194861" y="1006250"/>
          <a:ext cx="1018138" cy="877261"/>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53C984-BB79-4D8A-A68A-47AF3D4369A3}">
      <dsp:nvSpPr>
        <dsp:cNvPr id="0" name=""/>
        <dsp:cNvSpPr/>
      </dsp:nvSpPr>
      <dsp:spPr>
        <a:xfrm>
          <a:off x="3698242" y="0"/>
          <a:ext cx="2322220" cy="1913126"/>
        </a:xfrm>
        <a:prstGeom prst="hexagon">
          <a:avLst>
            <a:gd name="adj" fmla="val 28570"/>
            <a:gd name="vf" fmla="val 11547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PT RO</a:t>
          </a:r>
          <a:endParaRPr lang="en-IN" sz="2000" kern="1200" dirty="0"/>
        </a:p>
      </dsp:txBody>
      <dsp:txXfrm>
        <a:off x="4073954" y="309524"/>
        <a:ext cx="1570796" cy="1294078"/>
      </dsp:txXfrm>
    </dsp:sp>
    <dsp:sp modelId="{2521B266-8411-4DA2-8478-90679E3BBFB4}">
      <dsp:nvSpPr>
        <dsp:cNvPr id="0" name=""/>
        <dsp:cNvSpPr/>
      </dsp:nvSpPr>
      <dsp:spPr>
        <a:xfrm>
          <a:off x="6383108" y="2646261"/>
          <a:ext cx="1018138" cy="877261"/>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40ED358-EBF6-4ED1-B0E9-EC2B079A9668}">
      <dsp:nvSpPr>
        <dsp:cNvPr id="0" name=""/>
        <dsp:cNvSpPr/>
      </dsp:nvSpPr>
      <dsp:spPr>
        <a:xfrm>
          <a:off x="5671328" y="1124960"/>
          <a:ext cx="2483808" cy="2016607"/>
        </a:xfrm>
        <a:prstGeom prst="hexagon">
          <a:avLst>
            <a:gd name="adj" fmla="val 28570"/>
            <a:gd name="vf" fmla="val 115470"/>
          </a:avLst>
        </a:prstGeom>
        <a:solidFill>
          <a:srgbClr val="92D050"/>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Polyelectrolyte</a:t>
          </a:r>
          <a:endParaRPr lang="en-IN" sz="2000" kern="1200" dirty="0"/>
        </a:p>
      </dsp:txBody>
      <dsp:txXfrm>
        <a:off x="6070360" y="1448935"/>
        <a:ext cx="1685744" cy="1368657"/>
      </dsp:txXfrm>
    </dsp:sp>
    <dsp:sp modelId="{48BDE9D1-C41B-408D-A753-6842101B63BA}">
      <dsp:nvSpPr>
        <dsp:cNvPr id="0" name=""/>
        <dsp:cNvSpPr/>
      </dsp:nvSpPr>
      <dsp:spPr>
        <a:xfrm>
          <a:off x="5557675" y="4497526"/>
          <a:ext cx="1018138" cy="877261"/>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109D797-05C3-48B7-A392-4F87E98F204C}">
      <dsp:nvSpPr>
        <dsp:cNvPr id="0" name=""/>
        <dsp:cNvSpPr/>
      </dsp:nvSpPr>
      <dsp:spPr>
        <a:xfrm>
          <a:off x="5781766" y="3489959"/>
          <a:ext cx="2211407" cy="1913126"/>
        </a:xfrm>
        <a:prstGeom prst="hexagon">
          <a:avLst>
            <a:gd name="adj" fmla="val 28570"/>
            <a:gd name="vf" fmla="val 115470"/>
          </a:avLst>
        </a:prstGeom>
        <a:solidFill>
          <a:schemeClr val="accent6">
            <a:lumMod val="60000"/>
            <a:lumOff val="4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MEE Antiscalant &amp; Antifoam</a:t>
          </a:r>
          <a:endParaRPr lang="en-IN" sz="2300" kern="1200" dirty="0"/>
        </a:p>
      </dsp:txBody>
      <dsp:txXfrm>
        <a:off x="6148243" y="3807005"/>
        <a:ext cx="1478453" cy="1279034"/>
      </dsp:txXfrm>
    </dsp:sp>
    <dsp:sp modelId="{72A88FD5-4AEF-4CB3-A961-0739CBCD6A42}">
      <dsp:nvSpPr>
        <dsp:cNvPr id="0" name=""/>
        <dsp:cNvSpPr/>
      </dsp:nvSpPr>
      <dsp:spPr>
        <a:xfrm>
          <a:off x="3510099" y="4689694"/>
          <a:ext cx="1018138" cy="877261"/>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35C1F9-9828-4883-B2E5-8C02305BF113}">
      <dsp:nvSpPr>
        <dsp:cNvPr id="0" name=""/>
        <dsp:cNvSpPr/>
      </dsp:nvSpPr>
      <dsp:spPr>
        <a:xfrm>
          <a:off x="3753649" y="4667977"/>
          <a:ext cx="2211407" cy="1913126"/>
        </a:xfrm>
        <a:prstGeom prst="hexagon">
          <a:avLst>
            <a:gd name="adj" fmla="val 28570"/>
            <a:gd name="vf" fmla="val 115470"/>
          </a:avLst>
        </a:prstGeom>
        <a:gradFill rotWithShape="0">
          <a:gsLst>
            <a:gs pos="0">
              <a:schemeClr val="accent2">
                <a:hueOff val="-1416566"/>
                <a:satOff val="-12919"/>
                <a:lumOff val="-2353"/>
                <a:alphaOff val="0"/>
                <a:tint val="94000"/>
                <a:satMod val="100000"/>
                <a:lumMod val="108000"/>
              </a:schemeClr>
            </a:gs>
            <a:gs pos="50000">
              <a:schemeClr val="accent2">
                <a:hueOff val="-1416566"/>
                <a:satOff val="-12919"/>
                <a:lumOff val="-2353"/>
                <a:alphaOff val="0"/>
                <a:tint val="98000"/>
                <a:shade val="100000"/>
                <a:satMod val="100000"/>
                <a:lumMod val="100000"/>
              </a:schemeClr>
            </a:gs>
            <a:gs pos="100000">
              <a:schemeClr val="accent2">
                <a:hueOff val="-1416566"/>
                <a:satOff val="-12919"/>
                <a:lumOff val="-2353"/>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RO Antiscalant &amp; Cleaning Chemicals</a:t>
          </a:r>
          <a:endParaRPr lang="en-IN" sz="2300" kern="1200" dirty="0"/>
        </a:p>
      </dsp:txBody>
      <dsp:txXfrm>
        <a:off x="4120126" y="4985023"/>
        <a:ext cx="1478453" cy="1279034"/>
      </dsp:txXfrm>
    </dsp:sp>
    <dsp:sp modelId="{8D9A4F44-4D4B-4AD0-8D0A-4DB2EB0F5D28}">
      <dsp:nvSpPr>
        <dsp:cNvPr id="0" name=""/>
        <dsp:cNvSpPr/>
      </dsp:nvSpPr>
      <dsp:spPr>
        <a:xfrm>
          <a:off x="2302393" y="3050341"/>
          <a:ext cx="1018138" cy="877261"/>
        </a:xfrm>
        <a:prstGeom prst="hexagon">
          <a:avLst>
            <a:gd name="adj" fmla="val 28900"/>
            <a:gd name="vf" fmla="val 115470"/>
          </a:avLst>
        </a:prstGeom>
        <a:gradFill rotWithShape="0">
          <a:gsLst>
            <a:gs pos="0">
              <a:schemeClr val="accent2">
                <a:tint val="40000"/>
                <a:hueOff val="0"/>
                <a:satOff val="0"/>
                <a:lumOff val="0"/>
                <a:alphaOff val="0"/>
                <a:tint val="94000"/>
                <a:satMod val="100000"/>
                <a:lumMod val="108000"/>
              </a:schemeClr>
            </a:gs>
            <a:gs pos="50000">
              <a:schemeClr val="accent2">
                <a:tint val="40000"/>
                <a:hueOff val="0"/>
                <a:satOff val="0"/>
                <a:lumOff val="0"/>
                <a:alphaOff val="0"/>
                <a:tint val="98000"/>
                <a:shade val="100000"/>
                <a:satMod val="100000"/>
                <a:lumMod val="100000"/>
              </a:schemeClr>
            </a:gs>
            <a:gs pos="100000">
              <a:schemeClr val="accent2">
                <a:tint val="40000"/>
                <a:hueOff val="0"/>
                <a:satOff val="0"/>
                <a:lumOff val="0"/>
                <a:alphaOff val="0"/>
                <a:shade val="72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1DBA19C-2E3F-46CB-AEB6-6D1A906D71F4}">
      <dsp:nvSpPr>
        <dsp:cNvPr id="0" name=""/>
        <dsp:cNvSpPr/>
      </dsp:nvSpPr>
      <dsp:spPr>
        <a:xfrm>
          <a:off x="1716116" y="3491275"/>
          <a:ext cx="2211407" cy="1913126"/>
        </a:xfrm>
        <a:prstGeom prst="hexagon">
          <a:avLst>
            <a:gd name="adj" fmla="val 28570"/>
            <a:gd name="vf" fmla="val 115470"/>
          </a:avLst>
        </a:prstGeom>
        <a:gradFill rotWithShape="0">
          <a:gsLst>
            <a:gs pos="0">
              <a:schemeClr val="accent2">
                <a:hueOff val="-1888755"/>
                <a:satOff val="-17225"/>
                <a:lumOff val="-3138"/>
                <a:alphaOff val="0"/>
                <a:tint val="94000"/>
                <a:satMod val="100000"/>
                <a:lumMod val="108000"/>
              </a:schemeClr>
            </a:gs>
            <a:gs pos="50000">
              <a:schemeClr val="accent2">
                <a:hueOff val="-1888755"/>
                <a:satOff val="-17225"/>
                <a:lumOff val="-3138"/>
                <a:alphaOff val="0"/>
                <a:tint val="98000"/>
                <a:shade val="100000"/>
                <a:satMod val="100000"/>
                <a:lumMod val="100000"/>
              </a:schemeClr>
            </a:gs>
            <a:gs pos="100000">
              <a:schemeClr val="accent2">
                <a:hueOff val="-1888755"/>
                <a:satOff val="-17225"/>
                <a:lumOff val="-3138"/>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Defoamer for Aeration Tank</a:t>
          </a:r>
          <a:endParaRPr lang="en-IN" sz="2300" kern="1200" dirty="0"/>
        </a:p>
      </dsp:txBody>
      <dsp:txXfrm>
        <a:off x="2082593" y="3808321"/>
        <a:ext cx="1478453" cy="1279034"/>
      </dsp:txXfrm>
    </dsp:sp>
    <dsp:sp modelId="{B21A3DF6-9B6A-443E-8C54-A7C1B57EA5B6}">
      <dsp:nvSpPr>
        <dsp:cNvPr id="0" name=""/>
        <dsp:cNvSpPr/>
      </dsp:nvSpPr>
      <dsp:spPr>
        <a:xfrm>
          <a:off x="1716116" y="1174068"/>
          <a:ext cx="2211407" cy="1913126"/>
        </a:xfrm>
        <a:prstGeom prst="hexagon">
          <a:avLst>
            <a:gd name="adj" fmla="val 28570"/>
            <a:gd name="vf" fmla="val 115470"/>
          </a:avLst>
        </a:prstGeom>
        <a:solidFill>
          <a:srgbClr val="FF0000"/>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IN" sz="2300" kern="1200" dirty="0"/>
            <a:t>Waste heat evaporators </a:t>
          </a:r>
        </a:p>
      </dsp:txBody>
      <dsp:txXfrm>
        <a:off x="2082593" y="1491114"/>
        <a:ext cx="1478453" cy="127903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455331"/>
            <a:ext cx="12191999" cy="1611227"/>
          </a:xfrm>
        </p:spPr>
        <p:txBody>
          <a:bodyPr>
            <a:normAutofit/>
          </a:bodyPr>
          <a:lstStyle/>
          <a:p>
            <a:r>
              <a:rPr lang="en-US" sz="4000" dirty="0">
                <a:latin typeface="Times New Roman" panose="02020603050405020304" pitchFamily="18" charset="0"/>
                <a:cs typeface="Times New Roman" panose="02020603050405020304" pitchFamily="18" charset="0"/>
              </a:rPr>
              <a:t>Corporate Presentation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of Raybon Group</a:t>
            </a:r>
            <a:endParaRPr lang="en-IN" sz="4000"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43C2CAFE-1204-41F2-90B4-7C0FB005A4FB}"/>
              </a:ext>
            </a:extLst>
          </p:cNvPr>
          <p:cNvSpPr>
            <a:spLocks noGrp="1"/>
          </p:cNvSpPr>
          <p:nvPr>
            <p:ph type="subTitle" idx="1"/>
          </p:nvPr>
        </p:nvSpPr>
        <p:spPr>
          <a:xfrm>
            <a:off x="1751012" y="3429000"/>
            <a:ext cx="8689976" cy="1371599"/>
          </a:xfrm>
        </p:spPr>
        <p:txBody>
          <a:bodyPr>
            <a:normAutofit fontScale="62500" lnSpcReduction="20000"/>
          </a:bodyPr>
          <a:lstStyle/>
          <a:p>
            <a:pPr marL="342900" indent="-342900" algn="l">
              <a:buFont typeface="Arial" panose="020B0604020202020204" pitchFamily="34" charset="0"/>
              <a:buChar char="•"/>
            </a:pPr>
            <a:r>
              <a:rPr lang="en-IN" b="1" dirty="0">
                <a:solidFill>
                  <a:schemeClr val="tx1"/>
                </a:solidFill>
              </a:rPr>
              <a:t>PT-Module RO plants for Effluent recycling , Desalting and dye-concentration </a:t>
            </a:r>
          </a:p>
          <a:p>
            <a:pPr marL="342900" indent="-342900" algn="l">
              <a:buFont typeface="Arial" panose="020B0604020202020204" pitchFamily="34" charset="0"/>
              <a:buChar char="•"/>
            </a:pPr>
            <a:r>
              <a:rPr lang="en-IN" b="1" dirty="0">
                <a:solidFill>
                  <a:schemeClr val="tx1"/>
                </a:solidFill>
              </a:rPr>
              <a:t>Polyelectrolytes for sludge dewatering and clarification </a:t>
            </a:r>
          </a:p>
          <a:p>
            <a:pPr marL="342900" indent="-342900" algn="l">
              <a:buFont typeface="Arial" panose="020B0604020202020204" pitchFamily="34" charset="0"/>
              <a:buChar char="•"/>
            </a:pPr>
            <a:r>
              <a:rPr lang="en-IN" b="1" dirty="0" err="1">
                <a:solidFill>
                  <a:schemeClr val="tx1"/>
                </a:solidFill>
              </a:rPr>
              <a:t>Antiscalents</a:t>
            </a:r>
            <a:r>
              <a:rPr lang="en-IN" b="1" dirty="0">
                <a:solidFill>
                  <a:schemeClr val="tx1"/>
                </a:solidFill>
              </a:rPr>
              <a:t> for MEE  plants</a:t>
            </a:r>
          </a:p>
          <a:p>
            <a:pPr marL="342900" indent="-342900" algn="l">
              <a:buFont typeface="Arial" panose="020B0604020202020204" pitchFamily="34" charset="0"/>
              <a:buChar char="•"/>
            </a:pPr>
            <a:r>
              <a:rPr lang="en-IN" b="1" dirty="0">
                <a:solidFill>
                  <a:schemeClr val="tx1"/>
                </a:solidFill>
              </a:rPr>
              <a:t>Steam free evaporators in plastic MOC – waste heat evaporators (</a:t>
            </a:r>
            <a:r>
              <a:rPr lang="en-IN" b="1" dirty="0" err="1">
                <a:solidFill>
                  <a:schemeClr val="tx1"/>
                </a:solidFill>
              </a:rPr>
              <a:t>wHE</a:t>
            </a:r>
            <a:r>
              <a:rPr lang="en-IN" b="1" dirty="0">
                <a:solidFill>
                  <a:schemeClr val="tx1"/>
                </a:solidFill>
              </a:rPr>
              <a:t>) </a:t>
            </a:r>
          </a:p>
          <a:p>
            <a:endParaRPr lang="en-IN" dirty="0"/>
          </a:p>
        </p:txBody>
      </p:sp>
    </p:spTree>
    <p:extLst>
      <p:ext uri="{BB962C8B-B14F-4D97-AF65-F5344CB8AC3E}">
        <p14:creationId xmlns:p14="http://schemas.microsoft.com/office/powerpoint/2010/main" val="55112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About us</a:t>
            </a:r>
            <a:endParaRPr lang="en-IN"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lnSpcReduction="10000"/>
          </a:bodyPr>
          <a:lstStyle/>
          <a:p>
            <a:r>
              <a:rPr lang="en-US" cap="none" dirty="0">
                <a:latin typeface="Times New Roman" panose="02020603050405020304" pitchFamily="18" charset="0"/>
                <a:cs typeface="Times New Roman" panose="02020603050405020304" pitchFamily="18" charset="0"/>
              </a:rPr>
              <a:t>We have been, supplying chemicals and </a:t>
            </a:r>
            <a:r>
              <a:rPr lang="en-US" cap="none" dirty="0" err="1">
                <a:latin typeface="Times New Roman" panose="02020603050405020304" pitchFamily="18" charset="0"/>
                <a:cs typeface="Times New Roman" panose="02020603050405020304" pitchFamily="18" charset="0"/>
              </a:rPr>
              <a:t>equipemnts</a:t>
            </a:r>
            <a:r>
              <a:rPr lang="en-US" cap="none" dirty="0">
                <a:latin typeface="Times New Roman" panose="02020603050405020304" pitchFamily="18" charset="0"/>
                <a:cs typeface="Times New Roman" panose="02020603050405020304" pitchFamily="18" charset="0"/>
              </a:rPr>
              <a:t> for industrial water treatment since the year 1994.</a:t>
            </a:r>
          </a:p>
          <a:p>
            <a:r>
              <a:rPr lang="en-US" cap="none" dirty="0">
                <a:latin typeface="Times New Roman" panose="02020603050405020304" pitchFamily="18" charset="0"/>
                <a:cs typeface="Times New Roman" panose="02020603050405020304" pitchFamily="18" charset="0"/>
              </a:rPr>
              <a:t>With employee strength of over 250 people, within the group, we have engineers, chemists, technicians and field personnel who can ensure accurate dosing and remarkable results of our chemicals on the field. We have our own laboratory and go-down to ensure both quality products and services along with dependable logistics.</a:t>
            </a:r>
          </a:p>
          <a:p>
            <a:r>
              <a:rPr lang="en-US" cap="none" dirty="0">
                <a:latin typeface="Times New Roman" panose="02020603050405020304" pitchFamily="18" charset="0"/>
                <a:cs typeface="Times New Roman" panose="02020603050405020304" pitchFamily="18" charset="0"/>
              </a:rPr>
              <a:t>Our products are specialty chemicals like polyelectrolytes, </a:t>
            </a:r>
            <a:r>
              <a:rPr lang="en-US" cap="none" dirty="0" err="1">
                <a:latin typeface="Times New Roman" panose="02020603050405020304" pitchFamily="18" charset="0"/>
                <a:cs typeface="Times New Roman" panose="02020603050405020304" pitchFamily="18" charset="0"/>
              </a:rPr>
              <a:t>defoamers</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antiscalants</a:t>
            </a:r>
            <a:r>
              <a:rPr lang="en-US" cap="none" dirty="0">
                <a:latin typeface="Times New Roman" panose="02020603050405020304" pitchFamily="18" charset="0"/>
                <a:cs typeface="Times New Roman" panose="02020603050405020304" pitchFamily="18" charset="0"/>
              </a:rPr>
              <a:t>, dewatering polyelectrolytes, de-oiling polyelectrolytes, bacterial cultures etc. Although we deal in a variety of chemicals our focus remains in the water and wastewater treatment sector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70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a:latin typeface="Times New Roman" panose="02020603050405020304" pitchFamily="18" charset="0"/>
                <a:cs typeface="Times New Roman" panose="02020603050405020304" pitchFamily="18" charset="0"/>
              </a:rPr>
              <a:t>Raybon group of companies</a:t>
            </a:r>
            <a:endParaRPr lang="en-IN" sz="4400" cap="none"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0366" y="2474079"/>
            <a:ext cx="2816922" cy="2104628"/>
          </a:xfrm>
          <a:prstGeom prst="rect">
            <a:avLst/>
          </a:prstGeom>
          <a:ln>
            <a:noFill/>
          </a:ln>
          <a:effectLst>
            <a:softEdge rad="112500"/>
          </a:effectLst>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272150" y="2474079"/>
            <a:ext cx="2794228" cy="2104628"/>
          </a:xfrm>
          <a:prstGeom prst="rect">
            <a:avLst/>
          </a:prstGeom>
          <a:ln>
            <a:noFill/>
          </a:ln>
          <a:effectLst>
            <a:softEdge rad="112500"/>
          </a:effectLst>
        </p:spPr>
      </p:pic>
      <p:sp>
        <p:nvSpPr>
          <p:cNvPr id="7" name="TextBox 6"/>
          <p:cNvSpPr txBox="1"/>
          <p:nvPr/>
        </p:nvSpPr>
        <p:spPr>
          <a:xfrm>
            <a:off x="1179647" y="4838094"/>
            <a:ext cx="501836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Raybon Chemicals and Allied Products</a:t>
            </a:r>
            <a:endParaRPr lang="en-I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03831" y="4838093"/>
            <a:ext cx="433086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Zero Discharge Systems Pvt. Ltd.</a:t>
            </a:r>
            <a:endParaRPr lang="en-IN" sz="2400"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268AE115-E331-4A0E-823E-AF2AA2315E4D}"/>
              </a:ext>
            </a:extLst>
          </p:cNvPr>
          <p:cNvSpPr txBox="1">
            <a:spLocks/>
          </p:cNvSpPr>
          <p:nvPr/>
        </p:nvSpPr>
        <p:spPr>
          <a:xfrm>
            <a:off x="6687519" y="5257069"/>
            <a:ext cx="4590708" cy="381032"/>
          </a:xfrm>
          <a:prstGeom prst="rect">
            <a:avLst/>
          </a:prstGeom>
        </p:spPr>
        <p:txBody>
          <a:bodyPr>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3600" i="1" cap="none" dirty="0">
                <a:latin typeface="Monotype Corsiva" panose="03010101010201010101" pitchFamily="66" charset="0"/>
              </a:rPr>
              <a:t>Clean water from effluent water</a:t>
            </a:r>
            <a:endParaRPr lang="en-IN" sz="3600" i="1" cap="none" dirty="0">
              <a:latin typeface="Monotype Corsiva" panose="03010101010201010101" pitchFamily="66" charset="0"/>
            </a:endParaRPr>
          </a:p>
        </p:txBody>
      </p:sp>
      <p:sp>
        <p:nvSpPr>
          <p:cNvPr id="10" name="Subtitle 2">
            <a:extLst>
              <a:ext uri="{FF2B5EF4-FFF2-40B4-BE49-F238E27FC236}">
                <a16:creationId xmlns:a16="http://schemas.microsoft.com/office/drawing/2014/main" id="{F644C277-6566-486A-8F26-399F5CC1EDD8}"/>
              </a:ext>
            </a:extLst>
          </p:cNvPr>
          <p:cNvSpPr txBox="1">
            <a:spLocks/>
          </p:cNvSpPr>
          <p:nvPr/>
        </p:nvSpPr>
        <p:spPr>
          <a:xfrm>
            <a:off x="1449435" y="5257069"/>
            <a:ext cx="4809641" cy="604153"/>
          </a:xfrm>
          <a:prstGeom prst="rect">
            <a:avLst/>
          </a:prstGeom>
        </p:spPr>
        <p:txBody>
          <a:bodyPr>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3600" i="1" cap="none" dirty="0">
                <a:latin typeface="Monotype Corsiva" panose="03010101010201010101" pitchFamily="66" charset="0"/>
              </a:rPr>
              <a:t>Outperforming polymers with outstanding services</a:t>
            </a:r>
            <a:endParaRPr lang="en-IN" sz="3600" i="1" cap="none" dirty="0">
              <a:latin typeface="Monotype Corsiva" panose="03010101010201010101" pitchFamily="66" charset="0"/>
            </a:endParaRPr>
          </a:p>
        </p:txBody>
      </p:sp>
    </p:spTree>
    <p:extLst>
      <p:ext uri="{BB962C8B-B14F-4D97-AF65-F5344CB8AC3E}">
        <p14:creationId xmlns:p14="http://schemas.microsoft.com/office/powerpoint/2010/main" val="36348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44275"/>
            <a:ext cx="5698040" cy="1029979"/>
          </a:xfrm>
        </p:spPr>
        <p:txBody>
          <a:bodyPr/>
          <a:lstStyle/>
          <a:p>
            <a:r>
              <a:rPr lang="en-US" cap="none" dirty="0">
                <a:latin typeface="Times New Roman" panose="02020603050405020304" pitchFamily="18" charset="0"/>
                <a:cs typeface="Times New Roman" panose="02020603050405020304" pitchFamily="18" charset="0"/>
              </a:rPr>
              <a:t>Mission Statement </a:t>
            </a:r>
            <a:endParaRPr lang="en-IN"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505811" y="1685700"/>
            <a:ext cx="6106004" cy="4921161"/>
          </a:xfrm>
        </p:spPr>
        <p:txBody>
          <a:bodyPr>
            <a:normAutofit fontScale="92500" lnSpcReduction="10000"/>
          </a:bodyPr>
          <a:lstStyle/>
          <a:p>
            <a:r>
              <a:rPr lang="en-US" cap="none" dirty="0">
                <a:latin typeface="Times New Roman" panose="02020603050405020304" pitchFamily="18" charset="0"/>
                <a:cs typeface="Times New Roman" panose="02020603050405020304" pitchFamily="18" charset="0"/>
              </a:rPr>
              <a:t>We shall endeavor to always be the market leaders, by bringing forth to our customers the best and the latest, cutting edge technologies and products, in the field of water and wastewater treatment and recycling.</a:t>
            </a:r>
          </a:p>
          <a:p>
            <a:r>
              <a:rPr lang="en-US" cap="none" dirty="0">
                <a:latin typeface="Times New Roman" panose="02020603050405020304" pitchFamily="18" charset="0"/>
                <a:cs typeface="Times New Roman" panose="02020603050405020304" pitchFamily="18" charset="0"/>
              </a:rPr>
              <a:t>We shall always deliver to our customers outperforming products with outstanding service</a:t>
            </a:r>
          </a:p>
          <a:p>
            <a:r>
              <a:rPr lang="en-US" cap="none" dirty="0">
                <a:latin typeface="Times New Roman" panose="02020603050405020304" pitchFamily="18" charset="0"/>
                <a:cs typeface="Times New Roman" panose="02020603050405020304" pitchFamily="18" charset="0"/>
              </a:rPr>
              <a:t>We shall always remain committed to the paradigm that unless the results are measurable, the solutions cannot be trusted, and deliver products and solutions that are sustainable, not just environmentally but economically also.</a:t>
            </a:r>
          </a:p>
          <a:p>
            <a:r>
              <a:rPr lang="en-US" cap="none" dirty="0">
                <a:latin typeface="Times New Roman" panose="02020603050405020304" pitchFamily="18" charset="0"/>
                <a:cs typeface="Times New Roman" panose="02020603050405020304" pitchFamily="18" charset="0"/>
              </a:rPr>
              <a:t>We shall always measure our success based on the amount of money we have saved for our customers rather than the amount of money we have earned from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663" y="1983348"/>
            <a:ext cx="4929668" cy="3598092"/>
          </a:xfrm>
          <a:prstGeom prst="rect">
            <a:avLst/>
          </a:prstGeom>
          <a:ln>
            <a:noFill/>
          </a:ln>
          <a:effectLst>
            <a:softEdge rad="112500"/>
          </a:effectLst>
        </p:spPr>
      </p:pic>
    </p:spTree>
    <p:extLst>
      <p:ext uri="{BB962C8B-B14F-4D97-AF65-F5344CB8AC3E}">
        <p14:creationId xmlns:p14="http://schemas.microsoft.com/office/powerpoint/2010/main" val="241283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6876997"/>
              </p:ext>
            </p:extLst>
          </p:nvPr>
        </p:nvGraphicFramePr>
        <p:xfrm>
          <a:off x="1384885" y="167426"/>
          <a:ext cx="9845491" cy="658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08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4580374" cy="1386625"/>
          </a:xfrm>
        </p:spPr>
        <p:txBody>
          <a:bodyPr/>
          <a:lstStyle/>
          <a:p>
            <a:r>
              <a:rPr lang="en-US" dirty="0">
                <a:latin typeface="Times New Roman" panose="02020603050405020304" pitchFamily="18" charset="0"/>
                <a:cs typeface="Times New Roman" panose="02020603050405020304" pitchFamily="18" charset="0"/>
              </a:rPr>
              <a:t>PT –Module RO Plants </a:t>
            </a:r>
            <a:endParaRPr lang="en-IN"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8676" y="1251268"/>
            <a:ext cx="5263166" cy="4539932"/>
          </a:xfrm>
        </p:spPr>
      </p:pic>
      <p:sp>
        <p:nvSpPr>
          <p:cNvPr id="4" name="Text Placeholder 3"/>
          <p:cNvSpPr>
            <a:spLocks noGrp="1"/>
          </p:cNvSpPr>
          <p:nvPr>
            <p:ph type="body" sz="half" idx="2"/>
          </p:nvPr>
        </p:nvSpPr>
        <p:spPr>
          <a:xfrm>
            <a:off x="913774" y="1996225"/>
            <a:ext cx="4920356" cy="3794975"/>
          </a:xfrm>
        </p:spPr>
        <p:txBody>
          <a:bodyPr>
            <a:normAutofit fontScale="92500"/>
          </a:bodyPr>
          <a:lstStyle/>
          <a:p>
            <a:pPr marL="285750" indent="-285750" algn="l">
              <a:buFont typeface="Arial" panose="020B0604020202020204" pitchFamily="34" charset="0"/>
              <a:buChar char="•"/>
            </a:pPr>
            <a:r>
              <a:rPr lang="en-US" sz="2400" cap="none" dirty="0">
                <a:latin typeface="Times New Roman" panose="02020603050405020304" pitchFamily="18" charset="0"/>
                <a:cs typeface="Times New Roman" panose="02020603050405020304" pitchFamily="18" charset="0"/>
              </a:rPr>
              <a:t>PT-module makes it possible to treat &amp; recycle industrial waste water for wide range of industrial applications</a:t>
            </a:r>
          </a:p>
          <a:p>
            <a:pPr marL="285750" indent="-285750" algn="l">
              <a:buFont typeface="Arial" panose="020B0604020202020204" pitchFamily="34" charset="0"/>
              <a:buChar char="•"/>
            </a:pPr>
            <a:r>
              <a:rPr lang="en-US" sz="2400" cap="none" dirty="0">
                <a:latin typeface="Times New Roman" panose="02020603050405020304" pitchFamily="18" charset="0"/>
                <a:cs typeface="Times New Roman" panose="02020603050405020304" pitchFamily="18" charset="0"/>
              </a:rPr>
              <a:t>PT-module RO plants specifically designed to run on high COD/TDS effluents.</a:t>
            </a:r>
          </a:p>
          <a:p>
            <a:pPr marL="285750" indent="-285750" algn="l">
              <a:buFont typeface="Arial" panose="020B0604020202020204" pitchFamily="34" charset="0"/>
              <a:buChar char="•"/>
            </a:pPr>
            <a:r>
              <a:rPr lang="en-US" sz="2400" cap="none" dirty="0">
                <a:latin typeface="Times New Roman" panose="02020603050405020304" pitchFamily="18" charset="0"/>
                <a:cs typeface="Times New Roman" panose="02020603050405020304" pitchFamily="18" charset="0"/>
              </a:rPr>
              <a:t>Large number of running installation 150 in Gujarat and 2000 in India</a:t>
            </a:r>
          </a:p>
          <a:p>
            <a:endParaRPr lang="en-US" dirty="0"/>
          </a:p>
          <a:p>
            <a:endParaRPr lang="en-IN" dirty="0"/>
          </a:p>
        </p:txBody>
      </p:sp>
    </p:spTree>
    <p:extLst>
      <p:ext uri="{BB962C8B-B14F-4D97-AF65-F5344CB8AC3E}">
        <p14:creationId xmlns:p14="http://schemas.microsoft.com/office/powerpoint/2010/main" val="402630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72" y="534779"/>
            <a:ext cx="4315048" cy="1193442"/>
          </a:xfrm>
        </p:spPr>
        <p:txBody>
          <a:bodyPr/>
          <a:lstStyle/>
          <a:p>
            <a:r>
              <a:rPr lang="en-US" dirty="0">
                <a:latin typeface="Times New Roman" panose="02020603050405020304" pitchFamily="18" charset="0"/>
                <a:cs typeface="Times New Roman" panose="02020603050405020304" pitchFamily="18" charset="0"/>
              </a:rPr>
              <a:t>Polyelectrolyte</a:t>
            </a:r>
            <a:endParaRPr lang="en-IN"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263791" y="1803044"/>
            <a:ext cx="4205519" cy="4467720"/>
          </a:xfrm>
        </p:spPr>
        <p:txBody>
          <a:bodyPr>
            <a:normAutofit/>
          </a:bodyPr>
          <a:lstStyle/>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Complete range of molecular weight and ionic charge flocculants and coagulants for primary, secondary and tertiary clarification.</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Significant dosage reduction of up to 20%</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Cake solids of dewatered sludge can be increased by up to 15%</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Improved </a:t>
            </a:r>
            <a:r>
              <a:rPr lang="en-US" sz="1800" cap="none" dirty="0" err="1">
                <a:latin typeface="Times New Roman" panose="02020603050405020304" pitchFamily="18" charset="0"/>
                <a:cs typeface="Times New Roman" panose="02020603050405020304" pitchFamily="18" charset="0"/>
              </a:rPr>
              <a:t>centrate</a:t>
            </a:r>
            <a:r>
              <a:rPr lang="en-US" sz="1800" cap="none" dirty="0">
                <a:latin typeface="Times New Roman" panose="02020603050405020304" pitchFamily="18" charset="0"/>
                <a:cs typeface="Times New Roman" panose="02020603050405020304" pitchFamily="18" charset="0"/>
              </a:rPr>
              <a:t> quality with reduced suspended solids.</a:t>
            </a:r>
          </a:p>
          <a:p>
            <a:endParaRPr lang="en-IN"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381" y="183801"/>
            <a:ext cx="2662140" cy="216610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409" y="238690"/>
            <a:ext cx="2520591" cy="2154738"/>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20" y="2499552"/>
            <a:ext cx="2687120" cy="1999958"/>
          </a:xfrm>
          <a:prstGeom prst="rect">
            <a:avLst/>
          </a:prstGeom>
          <a:ln>
            <a:noFill/>
          </a:ln>
          <a:effectLst>
            <a:softEdge rad="112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09" y="2393428"/>
            <a:ext cx="2520591" cy="2106082"/>
          </a:xfrm>
          <a:prstGeom prst="rect">
            <a:avLst/>
          </a:prstGeom>
          <a:ln>
            <a:noFill/>
          </a:ln>
          <a:effectLst>
            <a:softEdge rad="1125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9708" y="4552572"/>
            <a:ext cx="2535328" cy="1864179"/>
          </a:xfrm>
          <a:prstGeom prst="rect">
            <a:avLst/>
          </a:prstGeom>
          <a:ln>
            <a:noFill/>
          </a:ln>
          <a:effectLst>
            <a:softEdge rad="112500"/>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4897" y="4431558"/>
            <a:ext cx="2507103" cy="1985193"/>
          </a:xfrm>
          <a:prstGeom prst="rect">
            <a:avLst/>
          </a:prstGeom>
          <a:ln>
            <a:noFill/>
          </a:ln>
          <a:effectLst>
            <a:softEdge rad="112500"/>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5072" y="877640"/>
            <a:ext cx="2409825" cy="2857500"/>
          </a:xfrm>
          <a:prstGeom prst="rect">
            <a:avLst/>
          </a:prstGeom>
          <a:ln>
            <a:noFill/>
          </a:ln>
          <a:effectLst>
            <a:softEdge rad="1125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9325" y="3735140"/>
            <a:ext cx="2499552" cy="2499552"/>
          </a:xfrm>
          <a:prstGeom prst="rect">
            <a:avLst/>
          </a:prstGeom>
          <a:ln>
            <a:noFill/>
          </a:ln>
          <a:effectLst>
            <a:softEdge rad="112500"/>
          </a:effectLst>
        </p:spPr>
      </p:pic>
    </p:spTree>
    <p:extLst>
      <p:ext uri="{BB962C8B-B14F-4D97-AF65-F5344CB8AC3E}">
        <p14:creationId xmlns:p14="http://schemas.microsoft.com/office/powerpoint/2010/main" val="132347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1568-BE8D-4B60-9076-7B24EC73B829}"/>
              </a:ext>
            </a:extLst>
          </p:cNvPr>
          <p:cNvSpPr>
            <a:spLocks noGrp="1"/>
          </p:cNvSpPr>
          <p:nvPr>
            <p:ph type="title"/>
          </p:nvPr>
        </p:nvSpPr>
        <p:spPr>
          <a:xfrm>
            <a:off x="913776" y="618517"/>
            <a:ext cx="6447606" cy="1607447"/>
          </a:xfrm>
        </p:spPr>
        <p:txBody>
          <a:bodyPr>
            <a:normAutofit/>
          </a:bodyPr>
          <a:lstStyle/>
          <a:p>
            <a:r>
              <a:rPr lang="en-IN" dirty="0"/>
              <a:t>Steam free evaporators in plastic MOC – waste heat evaporator ( WHE ) </a:t>
            </a:r>
          </a:p>
        </p:txBody>
      </p:sp>
      <p:pic>
        <p:nvPicPr>
          <p:cNvPr id="5" name="Content Placeholder 4" descr="A picture containing diagram&#10;&#10;Description automatically generated">
            <a:extLst>
              <a:ext uri="{FF2B5EF4-FFF2-40B4-BE49-F238E27FC236}">
                <a16:creationId xmlns:a16="http://schemas.microsoft.com/office/drawing/2014/main" id="{46CF4A73-9DF9-47B6-8ACB-B638E6E01DF4}"/>
              </a:ext>
            </a:extLst>
          </p:cNvPr>
          <p:cNvPicPr>
            <a:picLocks noGrp="1" noChangeAspect="1"/>
          </p:cNvPicPr>
          <p:nvPr>
            <p:ph sz="quarter" idx="13"/>
          </p:nvPr>
        </p:nvPicPr>
        <p:blipFill>
          <a:blip r:embed="rId2"/>
          <a:stretch>
            <a:fillRect/>
          </a:stretch>
        </p:blipFill>
        <p:spPr>
          <a:xfrm>
            <a:off x="7924800" y="291802"/>
            <a:ext cx="4267200" cy="6466526"/>
          </a:xfrm>
        </p:spPr>
      </p:pic>
      <p:sp>
        <p:nvSpPr>
          <p:cNvPr id="7" name="TextBox 6">
            <a:extLst>
              <a:ext uri="{FF2B5EF4-FFF2-40B4-BE49-F238E27FC236}">
                <a16:creationId xmlns:a16="http://schemas.microsoft.com/office/drawing/2014/main" id="{20D2B596-4E98-42B0-B1BC-251FF85ADEBE}"/>
              </a:ext>
            </a:extLst>
          </p:cNvPr>
          <p:cNvSpPr txBox="1"/>
          <p:nvPr/>
        </p:nvSpPr>
        <p:spPr>
          <a:xfrm>
            <a:off x="803484" y="2882685"/>
            <a:ext cx="6557898" cy="3300904"/>
          </a:xfrm>
          <a:prstGeom prst="rect">
            <a:avLst/>
          </a:prstGeom>
          <a:noFill/>
        </p:spPr>
        <p:txBody>
          <a:bodyPr wrap="square">
            <a:spAutoFit/>
          </a:bodyPr>
          <a:lstStyle/>
          <a:p>
            <a:pPr marL="0" marR="345440">
              <a:lnSpc>
                <a:spcPts val="1700"/>
              </a:lnSpc>
              <a:spcBef>
                <a:spcPts val="0"/>
              </a:spcBef>
              <a:spcAft>
                <a:spcPts val="1000"/>
              </a:spcAft>
            </a:pPr>
            <a:r>
              <a:rPr lang="en-IN" sz="1800" dirty="0">
                <a:solidFill>
                  <a:srgbClr val="000000"/>
                </a:solidFill>
                <a:effectLst/>
                <a:latin typeface="Calibri" panose="020F0502020204030204" pitchFamily="34" charset="0"/>
                <a:ea typeface="Calibri" panose="020F0502020204030204" pitchFamily="34" charset="0"/>
              </a:rPr>
              <a:t> </a:t>
            </a:r>
            <a:r>
              <a:rPr lang="en-IN" sz="2000" b="1" u="sng" dirty="0">
                <a:solidFill>
                  <a:srgbClr val="000000"/>
                </a:solidFill>
                <a:effectLst/>
                <a:latin typeface="Calibri" panose="020F0502020204030204" pitchFamily="34" charset="0"/>
                <a:ea typeface="Calibri" panose="020F0502020204030204" pitchFamily="34" charset="0"/>
              </a:rPr>
              <a:t>SALIENT FEATURES OF WASTE HEAT EVAPORATOR (WHE)</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dirty="0">
                <a:solidFill>
                  <a:srgbClr val="000000"/>
                </a:solidFill>
                <a:effectLst/>
                <a:latin typeface="Calibri" panose="020F0502020204030204" pitchFamily="34" charset="0"/>
                <a:ea typeface="Calibri" panose="020F0502020204030204" pitchFamily="34" charset="0"/>
              </a:rPr>
              <a:t>·         </a:t>
            </a:r>
            <a:r>
              <a:rPr lang="en-IN" sz="1800" b="1" dirty="0">
                <a:solidFill>
                  <a:srgbClr val="000000"/>
                </a:solidFill>
                <a:effectLst/>
                <a:latin typeface="Calibri" panose="020F0502020204030204" pitchFamily="34" charset="0"/>
                <a:ea typeface="Calibri" panose="020F0502020204030204" pitchFamily="34" charset="0"/>
              </a:rPr>
              <a:t>Economical and energy Efficient.</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Reduces Equipment size and Hence Lower foot print.</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Easier Maintenance.</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Structural Supports are not required.</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Low Electrical energy requirement.</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Low operating Pressure.</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No Corrosion issues.</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b="1" dirty="0">
                <a:solidFill>
                  <a:srgbClr val="000000"/>
                </a:solidFill>
                <a:effectLst/>
                <a:latin typeface="Calibri" panose="020F0502020204030204" pitchFamily="34" charset="0"/>
                <a:ea typeface="Calibri" panose="020F0502020204030204" pitchFamily="34" charset="0"/>
              </a:rPr>
              <a:t>·         Alternate Source of Heat can be utilized.</a:t>
            </a:r>
            <a:endParaRPr lang="en-IN" sz="1600" dirty="0">
              <a:effectLst/>
              <a:latin typeface="Calibri" panose="020F0502020204030204" pitchFamily="34" charset="0"/>
              <a:ea typeface="Calibri" panose="020F0502020204030204" pitchFamily="34" charset="0"/>
            </a:endParaRPr>
          </a:p>
          <a:p>
            <a:pPr marL="457200" marR="345440" indent="-228600">
              <a:lnSpc>
                <a:spcPts val="1700"/>
              </a:lnSpc>
              <a:spcBef>
                <a:spcPts val="0"/>
              </a:spcBef>
              <a:spcAft>
                <a:spcPts val="0"/>
              </a:spcAft>
            </a:pPr>
            <a:r>
              <a:rPr lang="en-IN" sz="1800" dirty="0">
                <a:solidFill>
                  <a:srgbClr val="000000"/>
                </a:solidFill>
                <a:effectLst/>
                <a:latin typeface="Calibri" panose="020F0502020204030204" pitchFamily="34" charset="0"/>
                <a:ea typeface="Calibri" panose="020F0502020204030204" pitchFamily="34" charset="0"/>
              </a:rPr>
              <a:t> </a:t>
            </a:r>
            <a:endParaRPr lang="en-IN" sz="1600" dirty="0">
              <a:effectLst/>
              <a:latin typeface="Calibri" panose="020F0502020204030204" pitchFamily="34" charset="0"/>
              <a:ea typeface="Calibri" panose="020F0502020204030204" pitchFamily="34" charset="0"/>
            </a:endParaRPr>
          </a:p>
          <a:p>
            <a:pPr marL="0" marR="0">
              <a:lnSpc>
                <a:spcPts val="1700"/>
              </a:lnSpc>
              <a:spcBef>
                <a:spcPts val="0"/>
              </a:spcBef>
              <a:spcAft>
                <a:spcPts val="1000"/>
              </a:spcAft>
            </a:pPr>
            <a:r>
              <a:rPr lang="en-GB" sz="1800" dirty="0">
                <a:solidFill>
                  <a:srgbClr val="000000"/>
                </a:solidFill>
                <a:effectLst/>
                <a:latin typeface="Calibri" panose="020F0502020204030204" pitchFamily="34" charset="0"/>
                <a:ea typeface="Calibri" panose="020F0502020204030204" pitchFamily="34" charset="0"/>
              </a:rPr>
              <a:t>.</a:t>
            </a:r>
            <a:endParaRPr lang="en-IN" sz="1600" dirty="0">
              <a:effectLst/>
              <a:latin typeface="Calibri" panose="020F0502020204030204" pitchFamily="34" charset="0"/>
              <a:ea typeface="Calibri" panose="020F0502020204030204" pitchFamily="34" charset="0"/>
            </a:endParaRPr>
          </a:p>
          <a:p>
            <a:br>
              <a:rPr lang="en-IN" sz="1800" dirty="0">
                <a:solidFill>
                  <a:srgbClr val="000000"/>
                </a:solidFill>
                <a:effectLst/>
                <a:latin typeface="Calibri" panose="020F0502020204030204" pitchFamily="34" charset="0"/>
                <a:ea typeface="Times New Roman" panose="02020603050405020304" pitchFamily="18" charset="0"/>
              </a:rPr>
            </a:br>
            <a:endParaRPr lang="en-IN" dirty="0"/>
          </a:p>
        </p:txBody>
      </p:sp>
    </p:spTree>
    <p:extLst>
      <p:ext uri="{BB962C8B-B14F-4D97-AF65-F5344CB8AC3E}">
        <p14:creationId xmlns:p14="http://schemas.microsoft.com/office/powerpoint/2010/main" val="375415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1296473"/>
          </a:xfrm>
        </p:spPr>
        <p:txBody>
          <a:bodyPr>
            <a:normAutofit/>
          </a:bodyPr>
          <a:lstStyle/>
          <a:p>
            <a:r>
              <a:rPr lang="en-US" dirty="0">
                <a:latin typeface="Times New Roman" panose="02020603050405020304" pitchFamily="18" charset="0"/>
                <a:cs typeface="Times New Roman" panose="02020603050405020304" pitchFamily="18" charset="0"/>
              </a:rPr>
              <a:t>MEE </a:t>
            </a:r>
            <a:r>
              <a:rPr lang="en-US" cap="none" dirty="0">
                <a:latin typeface="Times New Roman" panose="02020603050405020304" pitchFamily="18" charset="0"/>
                <a:cs typeface="Times New Roman" panose="02020603050405020304" pitchFamily="18" charset="0"/>
              </a:rPr>
              <a:t>Antiscalant and Antifoam</a:t>
            </a:r>
            <a:endParaRPr lang="en-IN"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387921" y="101604"/>
            <a:ext cx="5288924" cy="3078051"/>
          </a:xfrm>
          <a:prstGeom prst="rect">
            <a:avLst/>
          </a:prstGeom>
          <a:ln>
            <a:noFill/>
          </a:ln>
          <a:effectLst>
            <a:softEdge rad="112500"/>
          </a:effectLst>
        </p:spPr>
      </p:pic>
      <p:sp>
        <p:nvSpPr>
          <p:cNvPr id="4" name="Text Placeholder 3"/>
          <p:cNvSpPr>
            <a:spLocks noGrp="1"/>
          </p:cNvSpPr>
          <p:nvPr>
            <p:ph type="body" sz="half" idx="2"/>
          </p:nvPr>
        </p:nvSpPr>
        <p:spPr>
          <a:xfrm>
            <a:off x="913774" y="1996225"/>
            <a:ext cx="4765809" cy="4287291"/>
          </a:xfrm>
        </p:spPr>
        <p:txBody>
          <a:bodyPr>
            <a:noAutofit/>
          </a:bodyPr>
          <a:lstStyle/>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Retards scale formation</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Low dosage rate as compared to other Antiscalant</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Modifies scale morphology and generate easy to clean scales</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Increase uptime &amp;reduces downtime by increasing operational hours between  two cycles</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Give excellent foam control at low dosage</a:t>
            </a:r>
          </a:p>
          <a:p>
            <a:pPr marL="285750" indent="-285750" algn="l">
              <a:buFont typeface="Arial" panose="020B0604020202020204" pitchFamily="34" charset="0"/>
              <a:buChar char="•"/>
            </a:pPr>
            <a:r>
              <a:rPr lang="en-US" sz="1800" cap="none" dirty="0">
                <a:latin typeface="Times New Roman" panose="02020603050405020304" pitchFamily="18" charset="0"/>
                <a:cs typeface="Times New Roman" panose="02020603050405020304" pitchFamily="18" charset="0"/>
              </a:rPr>
              <a:t>Destroy foam &amp; inhibits foam formation</a:t>
            </a:r>
            <a:endParaRPr lang="en-IN" sz="1800" cap="none"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614" y="3167122"/>
            <a:ext cx="3122769" cy="1574768"/>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383" y="3167122"/>
            <a:ext cx="2981501" cy="1470874"/>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110" y="4637996"/>
            <a:ext cx="2440546" cy="1645520"/>
          </a:xfrm>
          <a:prstGeom prst="rect">
            <a:avLst/>
          </a:prstGeom>
          <a:ln>
            <a:noFill/>
          </a:ln>
          <a:effectLst>
            <a:softEdge rad="112500"/>
          </a:effectLst>
        </p:spPr>
      </p:pic>
    </p:spTree>
    <p:extLst>
      <p:ext uri="{BB962C8B-B14F-4D97-AF65-F5344CB8AC3E}">
        <p14:creationId xmlns:p14="http://schemas.microsoft.com/office/powerpoint/2010/main" val="2264160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545</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Monotype Corsiva</vt:lpstr>
      <vt:lpstr>Times New Roman</vt:lpstr>
      <vt:lpstr>Tw Cen MT</vt:lpstr>
      <vt:lpstr>Droplet</vt:lpstr>
      <vt:lpstr>Corporate Presentation  of Raybon Group</vt:lpstr>
      <vt:lpstr>About us</vt:lpstr>
      <vt:lpstr>Raybon group of companies</vt:lpstr>
      <vt:lpstr>Mission Statement </vt:lpstr>
      <vt:lpstr>PowerPoint Presentation</vt:lpstr>
      <vt:lpstr>PT –Module RO Plants </vt:lpstr>
      <vt:lpstr>Polyelectrolyte</vt:lpstr>
      <vt:lpstr>Steam free evaporators in plastic MOC – waste heat evaporator ( WHE ) </vt:lpstr>
      <vt:lpstr>MEE Antiscalant and Antifoam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Raybon Chemicals and Allied Products</dc:title>
  <dc:creator>Admin</dc:creator>
  <cp:lastModifiedBy>Chandan Sarkar</cp:lastModifiedBy>
  <cp:revision>27</cp:revision>
  <dcterms:created xsi:type="dcterms:W3CDTF">2021-06-09T10:50:38Z</dcterms:created>
  <dcterms:modified xsi:type="dcterms:W3CDTF">2021-07-06T13:22:27Z</dcterms:modified>
</cp:coreProperties>
</file>